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302"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9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A82D1-1C50-4A54-B750-BD9B64975681}" type="datetimeFigureOut">
              <a:rPr lang="en-US" smtClean="0"/>
              <a:t>12/15/2016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2F21E3-7FDD-4329-9999-1AF5567D1619}" type="slidenum">
              <a:rPr lang="en-US" smtClean="0"/>
              <a:t>‹#›</a:t>
            </a:fld>
            <a:endParaRPr lang="en-US"/>
          </a:p>
        </p:txBody>
      </p:sp>
    </p:spTree>
    <p:extLst>
      <p:ext uri="{BB962C8B-B14F-4D97-AF65-F5344CB8AC3E}">
        <p14:creationId xmlns:p14="http://schemas.microsoft.com/office/powerpoint/2010/main" val="3144564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F21E3-7FDD-4329-9999-1AF5567D1619}" type="slidenum">
              <a:rPr lang="en-US" smtClean="0"/>
              <a:t>1</a:t>
            </a:fld>
            <a:endParaRPr lang="en-US"/>
          </a:p>
        </p:txBody>
      </p:sp>
    </p:spTree>
    <p:extLst>
      <p:ext uri="{BB962C8B-B14F-4D97-AF65-F5344CB8AC3E}">
        <p14:creationId xmlns:p14="http://schemas.microsoft.com/office/powerpoint/2010/main" val="1912177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F21E3-7FDD-4329-9999-1AF5567D1619}" type="slidenum">
              <a:rPr lang="en-US" smtClean="0"/>
              <a:t>31</a:t>
            </a:fld>
            <a:endParaRPr lang="en-US"/>
          </a:p>
        </p:txBody>
      </p:sp>
    </p:spTree>
    <p:extLst>
      <p:ext uri="{BB962C8B-B14F-4D97-AF65-F5344CB8AC3E}">
        <p14:creationId xmlns:p14="http://schemas.microsoft.com/office/powerpoint/2010/main" val="4123628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F21E3-7FDD-4329-9999-1AF5567D1619}" type="slidenum">
              <a:rPr lang="en-US" smtClean="0"/>
              <a:t>38</a:t>
            </a:fld>
            <a:endParaRPr lang="en-US"/>
          </a:p>
        </p:txBody>
      </p:sp>
    </p:spTree>
    <p:extLst>
      <p:ext uri="{BB962C8B-B14F-4D97-AF65-F5344CB8AC3E}">
        <p14:creationId xmlns:p14="http://schemas.microsoft.com/office/powerpoint/2010/main" val="1401820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F21E3-7FDD-4329-9999-1AF5567D1619}" type="slidenum">
              <a:rPr lang="en-US" smtClean="0"/>
              <a:t>2</a:t>
            </a:fld>
            <a:endParaRPr lang="en-US"/>
          </a:p>
        </p:txBody>
      </p:sp>
    </p:spTree>
    <p:extLst>
      <p:ext uri="{BB962C8B-B14F-4D97-AF65-F5344CB8AC3E}">
        <p14:creationId xmlns:p14="http://schemas.microsoft.com/office/powerpoint/2010/main" val="2897498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D4453F-2499-45C4-B8AE-69665AC5D11B}" type="slidenum">
              <a:rPr lang="en-GB" smtClean="0"/>
              <a:t>13</a:t>
            </a:fld>
            <a:endParaRPr lang="en-GB"/>
          </a:p>
        </p:txBody>
      </p:sp>
    </p:spTree>
    <p:extLst>
      <p:ext uri="{BB962C8B-B14F-4D97-AF65-F5344CB8AC3E}">
        <p14:creationId xmlns:p14="http://schemas.microsoft.com/office/powerpoint/2010/main" val="2977071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F21E3-7FDD-4329-9999-1AF5567D1619}" type="slidenum">
              <a:rPr lang="en-US" smtClean="0"/>
              <a:t>14</a:t>
            </a:fld>
            <a:endParaRPr lang="en-US"/>
          </a:p>
        </p:txBody>
      </p:sp>
    </p:spTree>
    <p:extLst>
      <p:ext uri="{BB962C8B-B14F-4D97-AF65-F5344CB8AC3E}">
        <p14:creationId xmlns:p14="http://schemas.microsoft.com/office/powerpoint/2010/main" val="816037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7A2BEF-3793-3E44-A838-26412C1C8176}" type="slidenum">
              <a:rPr lang="en-US" smtClean="0"/>
              <a:pPr/>
              <a:t>20</a:t>
            </a:fld>
            <a:endParaRPr lang="en-US"/>
          </a:p>
        </p:txBody>
      </p:sp>
    </p:spTree>
    <p:extLst>
      <p:ext uri="{BB962C8B-B14F-4D97-AF65-F5344CB8AC3E}">
        <p14:creationId xmlns:p14="http://schemas.microsoft.com/office/powerpoint/2010/main" val="965431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67A2BEF-3793-3E44-A838-26412C1C8176}" type="slidenum">
              <a:rPr lang="en-US" smtClean="0"/>
              <a:pPr/>
              <a:t>21</a:t>
            </a:fld>
            <a:endParaRPr lang="en-US"/>
          </a:p>
        </p:txBody>
      </p:sp>
    </p:spTree>
    <p:extLst>
      <p:ext uri="{BB962C8B-B14F-4D97-AF65-F5344CB8AC3E}">
        <p14:creationId xmlns:p14="http://schemas.microsoft.com/office/powerpoint/2010/main" val="885180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7A2BEF-3793-3E44-A838-26412C1C8176}" type="slidenum">
              <a:rPr lang="en-US" smtClean="0"/>
              <a:pPr/>
              <a:t>25</a:t>
            </a:fld>
            <a:endParaRPr lang="en-US"/>
          </a:p>
        </p:txBody>
      </p:sp>
    </p:spTree>
    <p:extLst>
      <p:ext uri="{BB962C8B-B14F-4D97-AF65-F5344CB8AC3E}">
        <p14:creationId xmlns:p14="http://schemas.microsoft.com/office/powerpoint/2010/main" val="3459581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7A2BEF-3793-3E44-A838-26412C1C8176}" type="slidenum">
              <a:rPr lang="en-US" smtClean="0"/>
              <a:pPr/>
              <a:t>26</a:t>
            </a:fld>
            <a:endParaRPr lang="en-US"/>
          </a:p>
        </p:txBody>
      </p:sp>
    </p:spTree>
    <p:extLst>
      <p:ext uri="{BB962C8B-B14F-4D97-AF65-F5344CB8AC3E}">
        <p14:creationId xmlns:p14="http://schemas.microsoft.com/office/powerpoint/2010/main" val="2382170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7A2BEF-3793-3E44-A838-26412C1C8176}" type="slidenum">
              <a:rPr lang="en-US" smtClean="0"/>
              <a:pPr/>
              <a:t>27</a:t>
            </a:fld>
            <a:endParaRPr lang="en-US"/>
          </a:p>
        </p:txBody>
      </p:sp>
    </p:spTree>
    <p:extLst>
      <p:ext uri="{BB962C8B-B14F-4D97-AF65-F5344CB8AC3E}">
        <p14:creationId xmlns:p14="http://schemas.microsoft.com/office/powerpoint/2010/main" val="543988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C03D29-AB10-4D75-858C-227373FA35D3}" type="datetime1">
              <a:rPr lang="en-US" smtClean="0"/>
              <a:t>12/15/2016</a:t>
            </a:fld>
            <a:endParaRPr lang="en-US"/>
          </a:p>
        </p:txBody>
      </p:sp>
      <p:sp>
        <p:nvSpPr>
          <p:cNvPr id="5" name="Footer Placeholder 4"/>
          <p:cNvSpPr>
            <a:spLocks noGrp="1"/>
          </p:cNvSpPr>
          <p:nvPr>
            <p:ph type="ftr" sz="quarter" idx="11"/>
          </p:nvPr>
        </p:nvSpPr>
        <p:spPr/>
        <p:txBody>
          <a:bodyPr/>
          <a:lstStyle/>
          <a:p>
            <a:r>
              <a:rPr lang="en-US" smtClean="0"/>
              <a:t>GLOBAL NPO COALITION ON FATF –     15 DECEMBER 2016</a:t>
            </a:r>
            <a:endParaRPr lang="en-US"/>
          </a:p>
        </p:txBody>
      </p:sp>
      <p:sp>
        <p:nvSpPr>
          <p:cNvPr id="6" name="Slide Number Placeholder 5"/>
          <p:cNvSpPr>
            <a:spLocks noGrp="1"/>
          </p:cNvSpPr>
          <p:nvPr>
            <p:ph type="sldNum" sz="quarter" idx="12"/>
          </p:nvPr>
        </p:nvSpPr>
        <p:spPr/>
        <p:txBody>
          <a:bodyPr/>
          <a:lstStyle/>
          <a:p>
            <a:fld id="{506CD783-4055-4724-A0CD-D09FF5C221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66CA9-A07C-4F77-91F1-E9098B179682}" type="datetime1">
              <a:rPr lang="en-US" smtClean="0"/>
              <a:t>12/15/2016</a:t>
            </a:fld>
            <a:endParaRPr lang="en-US"/>
          </a:p>
        </p:txBody>
      </p:sp>
      <p:sp>
        <p:nvSpPr>
          <p:cNvPr id="5" name="Footer Placeholder 4"/>
          <p:cNvSpPr>
            <a:spLocks noGrp="1"/>
          </p:cNvSpPr>
          <p:nvPr>
            <p:ph type="ftr" sz="quarter" idx="11"/>
          </p:nvPr>
        </p:nvSpPr>
        <p:spPr/>
        <p:txBody>
          <a:bodyPr/>
          <a:lstStyle/>
          <a:p>
            <a:r>
              <a:rPr lang="en-US" smtClean="0"/>
              <a:t>GLOBAL NPO COALITION ON FATF –     15 DECEMBER 2016</a:t>
            </a:r>
            <a:endParaRPr lang="en-US"/>
          </a:p>
        </p:txBody>
      </p:sp>
      <p:sp>
        <p:nvSpPr>
          <p:cNvPr id="6" name="Slide Number Placeholder 5"/>
          <p:cNvSpPr>
            <a:spLocks noGrp="1"/>
          </p:cNvSpPr>
          <p:nvPr>
            <p:ph type="sldNum" sz="quarter" idx="12"/>
          </p:nvPr>
        </p:nvSpPr>
        <p:spPr/>
        <p:txBody>
          <a:bodyPr/>
          <a:lstStyle/>
          <a:p>
            <a:fld id="{506CD783-4055-4724-A0CD-D09FF5C221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00063-4643-4CC6-A0F1-51634EB3B8A4}" type="datetime1">
              <a:rPr lang="en-US" smtClean="0"/>
              <a:t>12/15/2016</a:t>
            </a:fld>
            <a:endParaRPr lang="en-US"/>
          </a:p>
        </p:txBody>
      </p:sp>
      <p:sp>
        <p:nvSpPr>
          <p:cNvPr id="5" name="Footer Placeholder 4"/>
          <p:cNvSpPr>
            <a:spLocks noGrp="1"/>
          </p:cNvSpPr>
          <p:nvPr>
            <p:ph type="ftr" sz="quarter" idx="11"/>
          </p:nvPr>
        </p:nvSpPr>
        <p:spPr/>
        <p:txBody>
          <a:bodyPr/>
          <a:lstStyle/>
          <a:p>
            <a:r>
              <a:rPr lang="en-US" smtClean="0"/>
              <a:t>GLOBAL NPO COALITION ON FATF –     15 DECEMBER 2016</a:t>
            </a:r>
            <a:endParaRPr lang="en-US"/>
          </a:p>
        </p:txBody>
      </p:sp>
      <p:sp>
        <p:nvSpPr>
          <p:cNvPr id="6" name="Slide Number Placeholder 5"/>
          <p:cNvSpPr>
            <a:spLocks noGrp="1"/>
          </p:cNvSpPr>
          <p:nvPr>
            <p:ph type="sldNum" sz="quarter" idx="12"/>
          </p:nvPr>
        </p:nvSpPr>
        <p:spPr/>
        <p:txBody>
          <a:bodyPr/>
          <a:lstStyle/>
          <a:p>
            <a:fld id="{506CD783-4055-4724-A0CD-D09FF5C221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E1B3E-034C-4705-9DA3-07C1C057E4E6}" type="datetime1">
              <a:rPr lang="en-US" smtClean="0"/>
              <a:t>12/15/2016</a:t>
            </a:fld>
            <a:endParaRPr lang="en-US"/>
          </a:p>
        </p:txBody>
      </p:sp>
      <p:sp>
        <p:nvSpPr>
          <p:cNvPr id="5" name="Footer Placeholder 4"/>
          <p:cNvSpPr>
            <a:spLocks noGrp="1"/>
          </p:cNvSpPr>
          <p:nvPr>
            <p:ph type="ftr" sz="quarter" idx="11"/>
          </p:nvPr>
        </p:nvSpPr>
        <p:spPr/>
        <p:txBody>
          <a:bodyPr/>
          <a:lstStyle/>
          <a:p>
            <a:r>
              <a:rPr lang="en-US" smtClean="0"/>
              <a:t>GLOBAL NPO COALITION ON FATF –     15 DECEMBER 2016</a:t>
            </a:r>
            <a:endParaRPr lang="en-US"/>
          </a:p>
        </p:txBody>
      </p:sp>
      <p:sp>
        <p:nvSpPr>
          <p:cNvPr id="6" name="Slide Number Placeholder 5"/>
          <p:cNvSpPr>
            <a:spLocks noGrp="1"/>
          </p:cNvSpPr>
          <p:nvPr>
            <p:ph type="sldNum" sz="quarter" idx="12"/>
          </p:nvPr>
        </p:nvSpPr>
        <p:spPr/>
        <p:txBody>
          <a:bodyPr/>
          <a:lstStyle/>
          <a:p>
            <a:fld id="{506CD783-4055-4724-A0CD-D09FF5C221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1D084C-7031-4564-A745-6475773CE3BE}" type="datetime1">
              <a:rPr lang="en-US" smtClean="0"/>
              <a:t>12/15/2016</a:t>
            </a:fld>
            <a:endParaRPr lang="en-US"/>
          </a:p>
        </p:txBody>
      </p:sp>
      <p:sp>
        <p:nvSpPr>
          <p:cNvPr id="5" name="Footer Placeholder 4"/>
          <p:cNvSpPr>
            <a:spLocks noGrp="1"/>
          </p:cNvSpPr>
          <p:nvPr>
            <p:ph type="ftr" sz="quarter" idx="11"/>
          </p:nvPr>
        </p:nvSpPr>
        <p:spPr/>
        <p:txBody>
          <a:bodyPr/>
          <a:lstStyle/>
          <a:p>
            <a:r>
              <a:rPr lang="en-US" smtClean="0"/>
              <a:t>GLOBAL NPO COALITION ON FATF –     15 DECEMBER 2016</a:t>
            </a:r>
            <a:endParaRPr lang="en-US"/>
          </a:p>
        </p:txBody>
      </p:sp>
      <p:sp>
        <p:nvSpPr>
          <p:cNvPr id="6" name="Slide Number Placeholder 5"/>
          <p:cNvSpPr>
            <a:spLocks noGrp="1"/>
          </p:cNvSpPr>
          <p:nvPr>
            <p:ph type="sldNum" sz="quarter" idx="12"/>
          </p:nvPr>
        </p:nvSpPr>
        <p:spPr/>
        <p:txBody>
          <a:bodyPr/>
          <a:lstStyle/>
          <a:p>
            <a:fld id="{506CD783-4055-4724-A0CD-D09FF5C221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B81F98-0B6F-4C0A-8E01-1F5DD51640D2}" type="datetime1">
              <a:rPr lang="en-US" smtClean="0"/>
              <a:t>12/15/2016</a:t>
            </a:fld>
            <a:endParaRPr lang="en-US"/>
          </a:p>
        </p:txBody>
      </p:sp>
      <p:sp>
        <p:nvSpPr>
          <p:cNvPr id="6" name="Footer Placeholder 5"/>
          <p:cNvSpPr>
            <a:spLocks noGrp="1"/>
          </p:cNvSpPr>
          <p:nvPr>
            <p:ph type="ftr" sz="quarter" idx="11"/>
          </p:nvPr>
        </p:nvSpPr>
        <p:spPr/>
        <p:txBody>
          <a:bodyPr/>
          <a:lstStyle/>
          <a:p>
            <a:r>
              <a:rPr lang="en-US" smtClean="0"/>
              <a:t>GLOBAL NPO COALITION ON FATF –     15 DECEMBER 2016</a:t>
            </a:r>
            <a:endParaRPr lang="en-US"/>
          </a:p>
        </p:txBody>
      </p:sp>
      <p:sp>
        <p:nvSpPr>
          <p:cNvPr id="7" name="Slide Number Placeholder 6"/>
          <p:cNvSpPr>
            <a:spLocks noGrp="1"/>
          </p:cNvSpPr>
          <p:nvPr>
            <p:ph type="sldNum" sz="quarter" idx="12"/>
          </p:nvPr>
        </p:nvSpPr>
        <p:spPr/>
        <p:txBody>
          <a:bodyPr/>
          <a:lstStyle/>
          <a:p>
            <a:fld id="{506CD783-4055-4724-A0CD-D09FF5C221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8DDE31-2C76-486E-9ED7-0A462C49011A}" type="datetime1">
              <a:rPr lang="en-US" smtClean="0"/>
              <a:t>12/15/2016</a:t>
            </a:fld>
            <a:endParaRPr lang="en-US"/>
          </a:p>
        </p:txBody>
      </p:sp>
      <p:sp>
        <p:nvSpPr>
          <p:cNvPr id="8" name="Footer Placeholder 7"/>
          <p:cNvSpPr>
            <a:spLocks noGrp="1"/>
          </p:cNvSpPr>
          <p:nvPr>
            <p:ph type="ftr" sz="quarter" idx="11"/>
          </p:nvPr>
        </p:nvSpPr>
        <p:spPr/>
        <p:txBody>
          <a:bodyPr/>
          <a:lstStyle/>
          <a:p>
            <a:r>
              <a:rPr lang="en-US" smtClean="0"/>
              <a:t>GLOBAL NPO COALITION ON FATF –     15 DECEMBER 2016</a:t>
            </a:r>
            <a:endParaRPr lang="en-US"/>
          </a:p>
        </p:txBody>
      </p:sp>
      <p:sp>
        <p:nvSpPr>
          <p:cNvPr id="9" name="Slide Number Placeholder 8"/>
          <p:cNvSpPr>
            <a:spLocks noGrp="1"/>
          </p:cNvSpPr>
          <p:nvPr>
            <p:ph type="sldNum" sz="quarter" idx="12"/>
          </p:nvPr>
        </p:nvSpPr>
        <p:spPr/>
        <p:txBody>
          <a:bodyPr/>
          <a:lstStyle/>
          <a:p>
            <a:fld id="{506CD783-4055-4724-A0CD-D09FF5C221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794CFE-6C67-47F5-B7DB-F0B52603C070}" type="datetime1">
              <a:rPr lang="en-US" smtClean="0"/>
              <a:t>12/15/2016</a:t>
            </a:fld>
            <a:endParaRPr lang="en-US"/>
          </a:p>
        </p:txBody>
      </p:sp>
      <p:sp>
        <p:nvSpPr>
          <p:cNvPr id="4" name="Footer Placeholder 3"/>
          <p:cNvSpPr>
            <a:spLocks noGrp="1"/>
          </p:cNvSpPr>
          <p:nvPr>
            <p:ph type="ftr" sz="quarter" idx="11"/>
          </p:nvPr>
        </p:nvSpPr>
        <p:spPr/>
        <p:txBody>
          <a:bodyPr/>
          <a:lstStyle/>
          <a:p>
            <a:r>
              <a:rPr lang="en-US" smtClean="0"/>
              <a:t>GLOBAL NPO COALITION ON FATF –     15 DECEMBER 2016</a:t>
            </a:r>
            <a:endParaRPr lang="en-US"/>
          </a:p>
        </p:txBody>
      </p:sp>
      <p:sp>
        <p:nvSpPr>
          <p:cNvPr id="5" name="Slide Number Placeholder 4"/>
          <p:cNvSpPr>
            <a:spLocks noGrp="1"/>
          </p:cNvSpPr>
          <p:nvPr>
            <p:ph type="sldNum" sz="quarter" idx="12"/>
          </p:nvPr>
        </p:nvSpPr>
        <p:spPr/>
        <p:txBody>
          <a:bodyPr/>
          <a:lstStyle/>
          <a:p>
            <a:fld id="{506CD783-4055-4724-A0CD-D09FF5C221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ABCF5-FBD9-4359-9D8B-B841B17C22F3}" type="datetime1">
              <a:rPr lang="en-US" smtClean="0"/>
              <a:t>12/15/2016</a:t>
            </a:fld>
            <a:endParaRPr lang="en-US"/>
          </a:p>
        </p:txBody>
      </p:sp>
      <p:sp>
        <p:nvSpPr>
          <p:cNvPr id="3" name="Footer Placeholder 2"/>
          <p:cNvSpPr>
            <a:spLocks noGrp="1"/>
          </p:cNvSpPr>
          <p:nvPr>
            <p:ph type="ftr" sz="quarter" idx="11"/>
          </p:nvPr>
        </p:nvSpPr>
        <p:spPr/>
        <p:txBody>
          <a:bodyPr/>
          <a:lstStyle/>
          <a:p>
            <a:r>
              <a:rPr lang="en-US" smtClean="0"/>
              <a:t>GLOBAL NPO COALITION ON FATF –     15 DECEMBER 2016</a:t>
            </a:r>
            <a:endParaRPr lang="en-US"/>
          </a:p>
        </p:txBody>
      </p:sp>
      <p:sp>
        <p:nvSpPr>
          <p:cNvPr id="4" name="Slide Number Placeholder 3"/>
          <p:cNvSpPr>
            <a:spLocks noGrp="1"/>
          </p:cNvSpPr>
          <p:nvPr>
            <p:ph type="sldNum" sz="quarter" idx="12"/>
          </p:nvPr>
        </p:nvSpPr>
        <p:spPr/>
        <p:txBody>
          <a:bodyPr/>
          <a:lstStyle/>
          <a:p>
            <a:fld id="{506CD783-4055-4724-A0CD-D09FF5C221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C1A34C-6D89-47BB-93C2-DFB919A44E32}" type="datetime1">
              <a:rPr lang="en-US" smtClean="0"/>
              <a:t>12/15/2016</a:t>
            </a:fld>
            <a:endParaRPr lang="en-US"/>
          </a:p>
        </p:txBody>
      </p:sp>
      <p:sp>
        <p:nvSpPr>
          <p:cNvPr id="6" name="Footer Placeholder 5"/>
          <p:cNvSpPr>
            <a:spLocks noGrp="1"/>
          </p:cNvSpPr>
          <p:nvPr>
            <p:ph type="ftr" sz="quarter" idx="11"/>
          </p:nvPr>
        </p:nvSpPr>
        <p:spPr/>
        <p:txBody>
          <a:bodyPr/>
          <a:lstStyle/>
          <a:p>
            <a:r>
              <a:rPr lang="en-US" smtClean="0"/>
              <a:t>GLOBAL NPO COALITION ON FATF –     15 DECEMBER 2016</a:t>
            </a:r>
            <a:endParaRPr lang="en-US"/>
          </a:p>
        </p:txBody>
      </p:sp>
      <p:sp>
        <p:nvSpPr>
          <p:cNvPr id="7" name="Slide Number Placeholder 6"/>
          <p:cNvSpPr>
            <a:spLocks noGrp="1"/>
          </p:cNvSpPr>
          <p:nvPr>
            <p:ph type="sldNum" sz="quarter" idx="12"/>
          </p:nvPr>
        </p:nvSpPr>
        <p:spPr/>
        <p:txBody>
          <a:bodyPr/>
          <a:lstStyle/>
          <a:p>
            <a:fld id="{506CD783-4055-4724-A0CD-D09FF5C221B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D74662-DFAE-492A-917F-A6C8459548AA}" type="datetime1">
              <a:rPr lang="en-US" smtClean="0"/>
              <a:t>12/15/2016</a:t>
            </a:fld>
            <a:endParaRPr lang="en-US"/>
          </a:p>
        </p:txBody>
      </p:sp>
      <p:sp>
        <p:nvSpPr>
          <p:cNvPr id="6" name="Footer Placeholder 5"/>
          <p:cNvSpPr>
            <a:spLocks noGrp="1"/>
          </p:cNvSpPr>
          <p:nvPr>
            <p:ph type="ftr" sz="quarter" idx="11"/>
          </p:nvPr>
        </p:nvSpPr>
        <p:spPr/>
        <p:txBody>
          <a:bodyPr/>
          <a:lstStyle/>
          <a:p>
            <a:r>
              <a:rPr lang="en-US" smtClean="0"/>
              <a:t>GLOBAL NPO COALITION ON FATF –     15 DECEMBER 2016</a:t>
            </a:r>
            <a:endParaRPr lang="en-US"/>
          </a:p>
        </p:txBody>
      </p:sp>
      <p:sp>
        <p:nvSpPr>
          <p:cNvPr id="7" name="Slide Number Placeholder 6"/>
          <p:cNvSpPr>
            <a:spLocks noGrp="1"/>
          </p:cNvSpPr>
          <p:nvPr>
            <p:ph type="sldNum" sz="quarter" idx="12"/>
          </p:nvPr>
        </p:nvSpPr>
        <p:spPr/>
        <p:txBody>
          <a:bodyPr/>
          <a:lstStyle/>
          <a:p>
            <a:fld id="{506CD783-4055-4724-A0CD-D09FF5C221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17C10-74B4-4CD1-B306-63B8C9C27063}" type="datetime1">
              <a:rPr lang="en-US" smtClean="0"/>
              <a:t>12/15/2016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GLOBAL NPO COALITION ON FATF –     15 DECEMBER 2016</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CD783-4055-4724-A0CD-D09FF5C221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9.jpeg"/><Relationship Id="rId3" Type="http://schemas.openxmlformats.org/officeDocument/2006/relationships/image" Target="../media/image1.png"/><Relationship Id="rId7" Type="http://schemas.openxmlformats.org/officeDocument/2006/relationships/image" Target="../media/image4.jpeg"/><Relationship Id="rId12"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fc.be/" TargetMode="External"/><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media/image6.png"/><Relationship Id="rId4" Type="http://schemas.openxmlformats.org/officeDocument/2006/relationships/image" Target="../media/image2.jpeg"/><Relationship Id="rId9" Type="http://schemas.openxmlformats.org/officeDocument/2006/relationships/hyperlink" Target="http://www.fatfplatform.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990600"/>
            <a:ext cx="8761874" cy="4406586"/>
          </a:xfrm>
        </p:spPr>
        <p:txBody>
          <a:bodyPr>
            <a:normAutofit fontScale="90000"/>
          </a:bodyPr>
          <a:lstStyle/>
          <a:p>
            <a:r>
              <a:rPr lang="en-US" sz="2800" b="1" dirty="0" smtClean="0"/>
              <a:t>The Global NPO Coalition on FATF</a:t>
            </a:r>
            <a:br>
              <a:rPr lang="en-US" sz="2800" b="1" dirty="0" smtClean="0"/>
            </a:br>
            <a:r>
              <a:rPr lang="en-US" sz="2800" b="1" dirty="0" smtClean="0"/>
              <a:t>The ABCs of FATF: What Nonprofits </a:t>
            </a:r>
            <a:br>
              <a:rPr lang="en-US" sz="2800" b="1" dirty="0" smtClean="0"/>
            </a:br>
            <a:r>
              <a:rPr lang="en-US" sz="2800" b="1" dirty="0" smtClean="0"/>
              <a:t>Need to Know in 2017 and Beyond</a:t>
            </a:r>
            <a:br>
              <a:rPr lang="en-US" sz="2800" b="1" dirty="0" smtClean="0"/>
            </a:br>
            <a:r>
              <a:rPr lang="en-US" sz="2000" dirty="0" smtClean="0"/>
              <a:t>December 15, 2016</a:t>
            </a:r>
            <a:br>
              <a:rPr lang="en-US" sz="2000" dirty="0" smtClean="0"/>
            </a:br>
            <a:r>
              <a:rPr lang="en-US" sz="2000" dirty="0"/>
              <a:t/>
            </a:r>
            <a:br>
              <a:rPr lang="en-US" sz="2000" dirty="0"/>
            </a:br>
            <a:r>
              <a:rPr lang="en-US" sz="2000" dirty="0" smtClean="0"/>
              <a:t>Speakers: </a:t>
            </a:r>
            <a:br>
              <a:rPr lang="en-US" sz="2000" dirty="0" smtClean="0"/>
            </a:br>
            <a:r>
              <a:rPr lang="en-US" sz="2000" dirty="0" smtClean="0"/>
              <a:t>Kay Guinane, </a:t>
            </a:r>
            <a:r>
              <a:rPr lang="en-US" sz="2000" i="1" dirty="0" smtClean="0"/>
              <a:t>Charity &amp; Security Network</a:t>
            </a:r>
            <a:r>
              <a:rPr lang="en-US" sz="2000" dirty="0" smtClean="0"/>
              <a:t/>
            </a:r>
            <a:br>
              <a:rPr lang="en-US" sz="2000" dirty="0" smtClean="0"/>
            </a:br>
            <a:r>
              <a:rPr lang="en-US" sz="2000" dirty="0" smtClean="0"/>
              <a:t>Lia van </a:t>
            </a:r>
            <a:r>
              <a:rPr lang="en-US" sz="2000" dirty="0" err="1" smtClean="0"/>
              <a:t>Broekhoven</a:t>
            </a:r>
            <a:r>
              <a:rPr lang="en-US" sz="2000" dirty="0" smtClean="0"/>
              <a:t>, </a:t>
            </a:r>
            <a:r>
              <a:rPr lang="en-US" sz="2000" i="1" dirty="0" smtClean="0"/>
              <a:t>Human Security Collective</a:t>
            </a:r>
            <a:br>
              <a:rPr lang="en-US" sz="2000" i="1" dirty="0" smtClean="0"/>
            </a:br>
            <a:r>
              <a:rPr lang="en-US" sz="2000" dirty="0" smtClean="0"/>
              <a:t>Lara </a:t>
            </a:r>
            <a:r>
              <a:rPr lang="en-US" sz="2000" dirty="0" err="1" smtClean="0"/>
              <a:t>Kalwinski</a:t>
            </a:r>
            <a:r>
              <a:rPr lang="en-US" sz="2000" dirty="0" smtClean="0"/>
              <a:t>, </a:t>
            </a:r>
            <a:r>
              <a:rPr lang="en-US" sz="2000" i="1" dirty="0" smtClean="0"/>
              <a:t>Council on Foundations</a:t>
            </a:r>
            <a:r>
              <a:rPr lang="en-US" sz="2000" dirty="0" smtClean="0"/>
              <a:t/>
            </a:r>
            <a:br>
              <a:rPr lang="en-US" sz="2000" dirty="0" smtClean="0"/>
            </a:br>
            <a:r>
              <a:rPr lang="en-US" sz="2000" dirty="0" smtClean="0"/>
              <a:t>Haroun </a:t>
            </a:r>
            <a:r>
              <a:rPr lang="en-US" sz="2000" dirty="0" err="1" smtClean="0"/>
              <a:t>Atallah</a:t>
            </a:r>
            <a:r>
              <a:rPr lang="en-US" sz="2000" dirty="0" smtClean="0"/>
              <a:t> – </a:t>
            </a:r>
            <a:r>
              <a:rPr lang="en-US" sz="2000" i="1" dirty="0" smtClean="0"/>
              <a:t>Transparency International</a:t>
            </a:r>
            <a:r>
              <a:rPr lang="en-US" sz="2000" dirty="0" smtClean="0"/>
              <a:t/>
            </a:r>
            <a:br>
              <a:rPr lang="en-US" sz="2000" dirty="0" smtClean="0"/>
            </a:br>
            <a:r>
              <a:rPr lang="en-US" sz="2000" dirty="0" smtClean="0"/>
              <a:t>Ben Evans, </a:t>
            </a:r>
            <a:r>
              <a:rPr lang="en-US" sz="2000" i="1" dirty="0" err="1" smtClean="0"/>
              <a:t>Greenacre</a:t>
            </a:r>
            <a:r>
              <a:rPr lang="en-US" sz="2000" i="1" dirty="0" smtClean="0"/>
              <a:t> Group</a:t>
            </a:r>
            <a:br>
              <a:rPr lang="en-US" sz="2000" i="1" dirty="0" smtClean="0"/>
            </a:br>
            <a:r>
              <a:rPr lang="en-US" sz="2000" dirty="0" err="1" smtClean="0"/>
              <a:t>Vanja</a:t>
            </a:r>
            <a:r>
              <a:rPr lang="en-US" sz="2000" dirty="0" smtClean="0"/>
              <a:t> </a:t>
            </a:r>
            <a:r>
              <a:rPr lang="en-US" sz="2000" dirty="0" err="1" smtClean="0"/>
              <a:t>Skoric</a:t>
            </a:r>
            <a:r>
              <a:rPr lang="en-US" sz="2000" dirty="0" smtClean="0"/>
              <a:t> , </a:t>
            </a:r>
            <a:r>
              <a:rPr lang="en-US" sz="2000" i="1" dirty="0" smtClean="0"/>
              <a:t>European Center for Not-for-Profit Law</a:t>
            </a:r>
            <a:br>
              <a:rPr lang="en-US" sz="2000" i="1" dirty="0" smtClean="0"/>
            </a:br>
            <a:r>
              <a:rPr lang="en-US" sz="2000" dirty="0" smtClean="0"/>
              <a:t>Suzanne </a:t>
            </a:r>
            <a:r>
              <a:rPr lang="en-US" sz="2000" dirty="0" err="1" smtClean="0"/>
              <a:t>Keatinge</a:t>
            </a:r>
            <a:r>
              <a:rPr lang="en-US" sz="2000" i="1" dirty="0" smtClean="0"/>
              <a:t>, </a:t>
            </a:r>
            <a:r>
              <a:rPr lang="en-US" sz="2000" i="1" dirty="0" err="1" smtClean="0"/>
              <a:t>Dochas</a:t>
            </a:r>
            <a:endParaRPr lang="en-US" sz="1800" i="1" dirty="0"/>
          </a:p>
        </p:txBody>
      </p:sp>
      <p:pic>
        <p:nvPicPr>
          <p:cNvPr id="1026" name="Picture 2" descr="C:\Users\kguinane\Documents\EFiles CSN\Admin\CSN Logo.png"/>
          <p:cNvPicPr>
            <a:picLocks noChangeAspect="1" noChangeArrowheads="1"/>
          </p:cNvPicPr>
          <p:nvPr/>
        </p:nvPicPr>
        <p:blipFill>
          <a:blip r:embed="rId3" cstate="print"/>
          <a:srcRect/>
          <a:stretch>
            <a:fillRect/>
          </a:stretch>
        </p:blipFill>
        <p:spPr bwMode="auto">
          <a:xfrm>
            <a:off x="228601" y="228601"/>
            <a:ext cx="894982" cy="380999"/>
          </a:xfrm>
          <a:prstGeom prst="rect">
            <a:avLst/>
          </a:prstGeom>
          <a:noFill/>
        </p:spPr>
      </p:pic>
      <p:pic>
        <p:nvPicPr>
          <p:cNvPr id="4" name="Picture 2" descr="http://fatfplatform.org/wp-content/uploads/2015/03/HSC.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152400"/>
            <a:ext cx="1091106" cy="4488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ecnl.org/wp-content/themes/ecnl/images/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24935" y="96875"/>
            <a:ext cx="964678" cy="5127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Description: EFC.bmp">
            <a:hlinkClick r:id="rId6"/>
          </p:cNvPr>
          <p:cNvPicPr/>
          <p:nvPr/>
        </p:nvPicPr>
        <p:blipFill>
          <a:blip r:embed="rId7"/>
          <a:srcRect/>
          <a:stretch>
            <a:fillRect/>
          </a:stretch>
        </p:blipFill>
        <p:spPr bwMode="auto">
          <a:xfrm>
            <a:off x="4627843" y="34847"/>
            <a:ext cx="640659" cy="663780"/>
          </a:xfrm>
          <a:prstGeom prst="rect">
            <a:avLst/>
          </a:prstGeom>
          <a:noFill/>
        </p:spPr>
      </p:pic>
      <p:pic>
        <p:nvPicPr>
          <p:cNvPr id="9" name="Picture 8" descr="https://support.soros.org/attachments/token/0cFnehvt8N0VVUsqYXEpT5r35/?name=OSF_logo_RGB.jpg"/>
          <p:cNvPicPr/>
          <p:nvPr/>
        </p:nvPicPr>
        <p:blipFill>
          <a:blip r:embed="rId8"/>
          <a:srcRect/>
          <a:stretch>
            <a:fillRect/>
          </a:stretch>
        </p:blipFill>
        <p:spPr bwMode="auto">
          <a:xfrm>
            <a:off x="5943600" y="5651810"/>
            <a:ext cx="2057400" cy="748990"/>
          </a:xfrm>
          <a:prstGeom prst="rect">
            <a:avLst/>
          </a:prstGeom>
          <a:noFill/>
          <a:ln w="9525">
            <a:noFill/>
            <a:miter lim="800000"/>
            <a:headEnd/>
            <a:tailEnd/>
          </a:ln>
        </p:spPr>
      </p:pic>
      <p:sp>
        <p:nvSpPr>
          <p:cNvPr id="6" name="Rectangle 5"/>
          <p:cNvSpPr/>
          <p:nvPr/>
        </p:nvSpPr>
        <p:spPr>
          <a:xfrm>
            <a:off x="788635" y="5638799"/>
            <a:ext cx="4926365" cy="900246"/>
          </a:xfrm>
          <a:prstGeom prst="rect">
            <a:avLst/>
          </a:prstGeom>
        </p:spPr>
        <p:txBody>
          <a:bodyPr wrap="square">
            <a:spAutoFit/>
          </a:bodyPr>
          <a:lstStyle/>
          <a:p>
            <a:r>
              <a:rPr lang="en-US" sz="1050" i="1" dirty="0" smtClean="0">
                <a:latin typeface="Sylfaen" panose="010A0502050306030303" pitchFamily="18" charset="0"/>
                <a:ea typeface="Calibri" panose="020F0502020204030204" pitchFamily="34" charset="0"/>
                <a:cs typeface="Times New Roman" panose="02020603050405020304" pitchFamily="18" charset="0"/>
              </a:rPr>
              <a:t>This event organized, in part, under </a:t>
            </a:r>
            <a:r>
              <a:rPr lang="en-US" sz="1050" i="1" dirty="0">
                <a:latin typeface="Sylfaen" panose="010A0502050306030303" pitchFamily="18" charset="0"/>
                <a:ea typeface="Calibri" panose="020F0502020204030204" pitchFamily="34" charset="0"/>
                <a:cs typeface="Times New Roman" panose="02020603050405020304" pitchFamily="18" charset="0"/>
              </a:rPr>
              <a:t>the project: </a:t>
            </a:r>
            <a:r>
              <a:rPr lang="en-US" sz="1050" i="1" dirty="0" smtClean="0">
                <a:latin typeface="Sylfaen" panose="010A0502050306030303" pitchFamily="18" charset="0"/>
                <a:ea typeface="Calibri" panose="020F0502020204030204" pitchFamily="34" charset="0"/>
                <a:cs typeface="Times New Roman" panose="02020603050405020304" pitchFamily="18" charset="0"/>
              </a:rPr>
              <a:t>“</a:t>
            </a:r>
            <a:r>
              <a:rPr lang="en-US" sz="1050" i="1" dirty="0">
                <a:latin typeface="Sylfaen" panose="010A0502050306030303" pitchFamily="18" charset="0"/>
                <a:ea typeface="Calibri" panose="020F0502020204030204" pitchFamily="34" charset="0"/>
                <a:cs typeface="Times New Roman" panose="02020603050405020304" pitchFamily="18" charset="0"/>
              </a:rPr>
              <a:t>Standing up Against Counter-Terrorism Measures that Constrain Civic Space”. The project is supported in part by the grant from the Open Society Human Rights Initiative. The views in the paper do not necessarily represent the views of the Open Society Foundations. For more information visit: </a:t>
            </a:r>
            <a:r>
              <a:rPr lang="en-US" sz="1050" i="1" u="sng" dirty="0">
                <a:solidFill>
                  <a:srgbClr val="0000FF"/>
                </a:solidFill>
                <a:latin typeface="Sylfaen" panose="010A0502050306030303" pitchFamily="18" charset="0"/>
                <a:ea typeface="Calibri" panose="020F0502020204030204" pitchFamily="34" charset="0"/>
                <a:cs typeface="Times New Roman" panose="02020603050405020304" pitchFamily="18" charset="0"/>
                <a:hlinkClick r:id="rId9"/>
              </a:rPr>
              <a:t>www.fatfplatform.org</a:t>
            </a:r>
            <a:endParaRPr lang="en-US" sz="1050" dirty="0"/>
          </a:p>
        </p:txBody>
      </p:sp>
      <p:pic>
        <p:nvPicPr>
          <p:cNvPr id="10" name="Picture 9" descr="C:\Users\Andrea\Downloads\CouncilLogoStacked.pn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73437" y="34847"/>
            <a:ext cx="1066800" cy="768505"/>
          </a:xfrm>
          <a:prstGeom prst="rect">
            <a:avLst/>
          </a:prstGeom>
          <a:noFill/>
          <a:ln>
            <a:noFill/>
          </a:ln>
        </p:spPr>
      </p:pic>
      <p:pic>
        <p:nvPicPr>
          <p:cNvPr id="3" name="Picture 2" descr="Dóchas logo-new"/>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290091" y="168015"/>
            <a:ext cx="974645" cy="5021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 name="Picture 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433001" y="75241"/>
            <a:ext cx="955700" cy="492783"/>
          </a:xfrm>
          <a:prstGeom prst="rect">
            <a:avLst/>
          </a:prstGeom>
        </p:spPr>
      </p:pic>
      <p:pic>
        <p:nvPicPr>
          <p:cNvPr id="11" name="Pictur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808805" y="215304"/>
            <a:ext cx="1181670" cy="3028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
            <a:ext cx="9144000" cy="5791201"/>
          </a:xfrm>
        </p:spPr>
        <p:txBody>
          <a:bodyPr>
            <a:normAutofit/>
          </a:bodyPr>
          <a:lstStyle/>
          <a:p>
            <a:pPr lvl="0" algn="l"/>
            <a:r>
              <a:rPr lang="en-GB" sz="2800" b="1" dirty="0" smtClean="0">
                <a:solidFill>
                  <a:srgbClr val="0070C0"/>
                </a:solidFill>
              </a:rPr>
              <a:t>	</a:t>
            </a:r>
            <a:r>
              <a:rPr lang="en-GB" sz="2800" b="1" dirty="0" smtClean="0"/>
              <a:t>TAKE THE TIME TO READ: </a:t>
            </a:r>
            <a:br>
              <a:rPr lang="en-GB" sz="2800" b="1" dirty="0" smtClean="0"/>
            </a:br>
            <a:r>
              <a:rPr lang="en-GB" sz="2800" b="1" dirty="0">
                <a:solidFill>
                  <a:srgbClr val="0070C0"/>
                </a:solidFill>
              </a:rPr>
              <a:t>	</a:t>
            </a:r>
            <a:r>
              <a:rPr lang="en-GB" sz="3200" b="1" dirty="0" smtClean="0">
                <a:solidFill>
                  <a:srgbClr val="0070C0"/>
                </a:solidFill>
              </a:rPr>
              <a:t>New Recommendation 8 on NPOs</a:t>
            </a:r>
            <a:r>
              <a:rPr lang="en-GB" sz="2800" b="1" dirty="0" smtClean="0">
                <a:solidFill>
                  <a:srgbClr val="0070C0"/>
                </a:solidFill>
              </a:rPr>
              <a:t/>
            </a:r>
            <a:br>
              <a:rPr lang="en-GB" sz="2800" b="1" dirty="0" smtClean="0">
                <a:solidFill>
                  <a:srgbClr val="0070C0"/>
                </a:solidFill>
              </a:rPr>
            </a:br>
            <a:r>
              <a:rPr lang="en-GB" sz="2800" b="1" dirty="0" smtClean="0">
                <a:solidFill>
                  <a:srgbClr val="0070C0"/>
                </a:solidFill>
              </a:rPr>
              <a:t>	</a:t>
            </a:r>
            <a:r>
              <a:rPr lang="en-GB" sz="2000" i="1" dirty="0" smtClean="0"/>
              <a:t>Countries </a:t>
            </a:r>
            <a:r>
              <a:rPr lang="en-GB" sz="2000" i="1" dirty="0"/>
              <a:t>should review the adequacy of laws and regulations that relate to </a:t>
            </a:r>
            <a:r>
              <a:rPr lang="en-GB" sz="2000" i="1" dirty="0" smtClean="0"/>
              <a:t>	non-profit </a:t>
            </a:r>
            <a:r>
              <a:rPr lang="en-GB" sz="2000" i="1" dirty="0"/>
              <a:t>organisations </a:t>
            </a:r>
            <a:r>
              <a:rPr lang="en-GB" sz="2000" b="1" i="1" dirty="0">
                <a:solidFill>
                  <a:srgbClr val="0070C0"/>
                </a:solidFill>
              </a:rPr>
              <a:t>which the country has identified as being </a:t>
            </a:r>
            <a:r>
              <a:rPr lang="en-GB" sz="2000" b="1" i="1" dirty="0" smtClean="0">
                <a:solidFill>
                  <a:srgbClr val="0070C0"/>
                </a:solidFill>
              </a:rPr>
              <a:t>	vulnerable to</a:t>
            </a:r>
            <a:r>
              <a:rPr lang="en-GB" sz="2000" b="1" i="1" dirty="0">
                <a:solidFill>
                  <a:srgbClr val="0070C0"/>
                </a:solidFill>
              </a:rPr>
              <a:t> </a:t>
            </a:r>
            <a:r>
              <a:rPr lang="en-GB" sz="2000" b="1" i="1" dirty="0" smtClean="0">
                <a:solidFill>
                  <a:srgbClr val="0070C0"/>
                </a:solidFill>
              </a:rPr>
              <a:t>terrorist </a:t>
            </a:r>
            <a:r>
              <a:rPr lang="en-GB" sz="2000" b="1" i="1" dirty="0">
                <a:solidFill>
                  <a:srgbClr val="0070C0"/>
                </a:solidFill>
              </a:rPr>
              <a:t>financing abuse</a:t>
            </a:r>
            <a:r>
              <a:rPr lang="en-GB" sz="2000" b="1" i="1" dirty="0">
                <a:solidFill>
                  <a:srgbClr val="00B0F0"/>
                </a:solidFill>
              </a:rPr>
              <a:t>. </a:t>
            </a:r>
            <a:r>
              <a:rPr lang="en-GB" sz="2000" i="1" dirty="0"/>
              <a:t>Countries should apply </a:t>
            </a:r>
            <a:r>
              <a:rPr lang="en-GB" sz="2000" i="1" dirty="0" smtClean="0"/>
              <a:t>	</a:t>
            </a:r>
            <a:r>
              <a:rPr lang="en-GB" sz="2000" b="1" i="1" dirty="0" smtClean="0">
                <a:solidFill>
                  <a:srgbClr val="0070C0"/>
                </a:solidFill>
              </a:rPr>
              <a:t>focused </a:t>
            </a:r>
            <a:r>
              <a:rPr lang="en-GB" sz="2000" b="1" i="1" dirty="0">
                <a:solidFill>
                  <a:srgbClr val="0070C0"/>
                </a:solidFill>
              </a:rPr>
              <a:t>and  </a:t>
            </a:r>
            <a:r>
              <a:rPr lang="en-GB" sz="2000" b="1" i="1" dirty="0" smtClean="0">
                <a:solidFill>
                  <a:srgbClr val="0070C0"/>
                </a:solidFill>
              </a:rPr>
              <a:t>proportionate measures</a:t>
            </a:r>
            <a:r>
              <a:rPr lang="en-GB" sz="2000" i="1" dirty="0">
                <a:solidFill>
                  <a:srgbClr val="0070C0"/>
                </a:solidFill>
              </a:rPr>
              <a:t>,</a:t>
            </a:r>
            <a:r>
              <a:rPr lang="en-GB" sz="2000" i="1" dirty="0"/>
              <a:t> in line with the </a:t>
            </a:r>
            <a:r>
              <a:rPr lang="en-GB" sz="2000" b="1" i="1" dirty="0" smtClean="0">
                <a:solidFill>
                  <a:srgbClr val="0070C0"/>
                </a:solidFill>
              </a:rPr>
              <a:t>risk based 	approach</a:t>
            </a:r>
            <a:r>
              <a:rPr lang="en-GB" sz="2000" i="1" dirty="0"/>
              <a:t>, to such </a:t>
            </a:r>
            <a:r>
              <a:rPr lang="en-GB" sz="2000" i="1" dirty="0" smtClean="0"/>
              <a:t>non-profit organisations </a:t>
            </a:r>
            <a:r>
              <a:rPr lang="en-GB" sz="2000" i="1" dirty="0"/>
              <a:t>to protect them from </a:t>
            </a:r>
            <a:r>
              <a:rPr lang="en-GB" sz="2000" i="1" dirty="0" smtClean="0"/>
              <a:t>	terrorist </a:t>
            </a:r>
            <a:r>
              <a:rPr lang="en-GB" sz="2000" i="1" dirty="0"/>
              <a:t>financing abuse</a:t>
            </a:r>
            <a:r>
              <a:rPr lang="en-GB" sz="2000" i="1" dirty="0" smtClean="0"/>
              <a:t>,…</a:t>
            </a:r>
            <a:br>
              <a:rPr lang="en-GB" sz="2000" i="1" dirty="0" smtClean="0"/>
            </a:br>
            <a:r>
              <a:rPr lang="en-GB" sz="2400" i="1" dirty="0" smtClean="0"/>
              <a:t/>
            </a:r>
            <a:br>
              <a:rPr lang="en-GB" sz="2400" i="1" dirty="0" smtClean="0"/>
            </a:br>
            <a:r>
              <a:rPr lang="en-GB" sz="2400" i="1" dirty="0" smtClean="0"/>
              <a:t>	</a:t>
            </a:r>
            <a:r>
              <a:rPr lang="en-GB" sz="2800" b="1" i="1" dirty="0" smtClean="0"/>
              <a:t>versus</a:t>
            </a:r>
            <a:r>
              <a:rPr lang="en-GB" sz="2800" i="1" dirty="0" smtClean="0"/>
              <a:t> </a:t>
            </a:r>
            <a:r>
              <a:rPr lang="en-GB" sz="2800" b="1" dirty="0" smtClean="0">
                <a:solidFill>
                  <a:srgbClr val="FF0000"/>
                </a:solidFill>
              </a:rPr>
              <a:t>old </a:t>
            </a:r>
            <a:r>
              <a:rPr lang="en-GB" sz="2800" b="1" dirty="0">
                <a:solidFill>
                  <a:srgbClr val="FF0000"/>
                </a:solidFill>
              </a:rPr>
              <a:t>Recommendation </a:t>
            </a:r>
            <a:r>
              <a:rPr lang="en-GB" sz="2800" b="1" dirty="0" smtClean="0">
                <a:solidFill>
                  <a:srgbClr val="FF0000"/>
                </a:solidFill>
              </a:rPr>
              <a:t>8 on NPOs</a:t>
            </a:r>
            <a:r>
              <a:rPr lang="en-GB" sz="2800" b="1" dirty="0"/>
              <a:t/>
            </a:r>
            <a:br>
              <a:rPr lang="en-GB" sz="2800" b="1" dirty="0"/>
            </a:br>
            <a:r>
              <a:rPr lang="en-GB" sz="2800" b="1" dirty="0" smtClean="0">
                <a:solidFill>
                  <a:srgbClr val="0070C0"/>
                </a:solidFill>
              </a:rPr>
              <a:t>	</a:t>
            </a:r>
            <a:r>
              <a:rPr lang="en-GB" sz="2000" i="1" dirty="0" smtClean="0"/>
              <a:t>Countries </a:t>
            </a:r>
            <a:r>
              <a:rPr lang="en-GB" sz="2000" i="1" dirty="0"/>
              <a:t>should review the adequacy of laws and regulations that relate to </a:t>
            </a:r>
            <a:r>
              <a:rPr lang="en-GB" sz="2000" i="1" dirty="0" smtClean="0"/>
              <a:t>	entities 	that can be abused for the financing of terrorism. </a:t>
            </a:r>
            <a:r>
              <a:rPr lang="en-GB" sz="2000" b="1" i="1" dirty="0" smtClean="0">
                <a:solidFill>
                  <a:srgbClr val="FF0000"/>
                </a:solidFill>
              </a:rPr>
              <a:t>Non-profit 	organisations are particularly vulnerable, and countries should ensure that 	they cannot be misused:…. </a:t>
            </a:r>
            <a:endParaRPr lang="en-US" sz="2200" b="1" i="1" dirty="0">
              <a:solidFill>
                <a:srgbClr val="FF0000"/>
              </a:solidFill>
            </a:endParaRPr>
          </a:p>
        </p:txBody>
      </p:sp>
    </p:spTree>
    <p:extLst>
      <p:ext uri="{BB962C8B-B14F-4D97-AF65-F5344CB8AC3E}">
        <p14:creationId xmlns:p14="http://schemas.microsoft.com/office/powerpoint/2010/main" val="786161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334"/>
            <a:ext cx="9144000" cy="5128617"/>
          </a:xfrm>
        </p:spPr>
        <p:txBody>
          <a:bodyPr>
            <a:normAutofit fontScale="90000"/>
          </a:bodyPr>
          <a:lstStyle/>
          <a:p>
            <a:pPr algn="l"/>
            <a:r>
              <a:rPr lang="en-GB" sz="2800" b="1" dirty="0" smtClean="0">
                <a:solidFill>
                  <a:srgbClr val="0070C0"/>
                </a:solidFill>
              </a:rPr>
              <a:t>	</a:t>
            </a:r>
            <a:br>
              <a:rPr lang="en-GB" sz="2800" b="1" dirty="0" smtClean="0">
                <a:solidFill>
                  <a:srgbClr val="0070C0"/>
                </a:solidFill>
              </a:rPr>
            </a:br>
            <a:r>
              <a:rPr lang="en-GB" sz="2800" b="1" dirty="0" smtClean="0">
                <a:solidFill>
                  <a:srgbClr val="0070C0"/>
                </a:solidFill>
              </a:rPr>
              <a:t/>
            </a:r>
            <a:br>
              <a:rPr lang="en-GB" sz="2800" b="1" dirty="0" smtClean="0">
                <a:solidFill>
                  <a:srgbClr val="0070C0"/>
                </a:solidFill>
              </a:rPr>
            </a:br>
            <a:r>
              <a:rPr lang="en-GB" sz="2800" b="1" dirty="0">
                <a:solidFill>
                  <a:srgbClr val="0070C0"/>
                </a:solidFill>
              </a:rPr>
              <a:t/>
            </a:r>
            <a:br>
              <a:rPr lang="en-GB" sz="2800" b="1" dirty="0">
                <a:solidFill>
                  <a:srgbClr val="0070C0"/>
                </a:solidFill>
              </a:rPr>
            </a:br>
            <a:r>
              <a:rPr lang="en-GB" sz="2800" b="1" dirty="0" smtClean="0">
                <a:solidFill>
                  <a:srgbClr val="0070C0"/>
                </a:solidFill>
              </a:rPr>
              <a:t/>
            </a:r>
            <a:br>
              <a:rPr lang="en-GB" sz="2800" b="1" dirty="0" smtClean="0">
                <a:solidFill>
                  <a:srgbClr val="0070C0"/>
                </a:solidFill>
              </a:rPr>
            </a:br>
            <a:r>
              <a:rPr lang="en-GB" sz="2800" b="1" dirty="0" smtClean="0">
                <a:solidFill>
                  <a:srgbClr val="0070C0"/>
                </a:solidFill>
              </a:rPr>
              <a:t>	</a:t>
            </a:r>
            <a:r>
              <a:rPr lang="en-GB" sz="3600" b="1" dirty="0" smtClean="0">
                <a:solidFill>
                  <a:srgbClr val="0070C0"/>
                </a:solidFill>
              </a:rPr>
              <a:t>Removal of “particularly vulnerable”: </a:t>
            </a:r>
            <a:br>
              <a:rPr lang="en-GB" sz="3600" b="1" dirty="0" smtClean="0">
                <a:solidFill>
                  <a:srgbClr val="0070C0"/>
                </a:solidFill>
              </a:rPr>
            </a:br>
            <a:r>
              <a:rPr lang="en-GB" sz="2800" b="1" dirty="0" smtClean="0">
                <a:solidFill>
                  <a:srgbClr val="0070C0"/>
                </a:solidFill>
              </a:rPr>
              <a:t/>
            </a:r>
            <a:br>
              <a:rPr lang="en-GB" sz="2800" b="1" dirty="0" smtClean="0">
                <a:solidFill>
                  <a:srgbClr val="0070C0"/>
                </a:solidFill>
              </a:rPr>
            </a:br>
            <a:r>
              <a:rPr lang="en-GB" sz="2800" b="1" dirty="0" smtClean="0">
                <a:solidFill>
                  <a:srgbClr val="0070C0"/>
                </a:solidFill>
              </a:rPr>
              <a:t>	</a:t>
            </a:r>
            <a:r>
              <a:rPr lang="en-GB" sz="2700" b="1" dirty="0" smtClean="0"/>
              <a:t>1. </a:t>
            </a:r>
            <a:r>
              <a:rPr lang="en-GB" sz="2700" b="1" dirty="0"/>
              <a:t>P</a:t>
            </a:r>
            <a:r>
              <a:rPr lang="en-GB" sz="2700" b="1" dirty="0" smtClean="0"/>
              <a:t>revious </a:t>
            </a:r>
            <a:r>
              <a:rPr lang="en-GB" sz="2700" b="1" dirty="0"/>
              <a:t>language </a:t>
            </a:r>
            <a:r>
              <a:rPr lang="en-GB" sz="2700" b="1" dirty="0" smtClean="0"/>
              <a:t>singled out the NPO sector to be 	“particularly vulnerable”</a:t>
            </a:r>
            <a:br>
              <a:rPr lang="en-GB" sz="2700" b="1" dirty="0" smtClean="0"/>
            </a:br>
            <a:r>
              <a:rPr lang="en-GB" sz="2700" b="1" dirty="0" smtClean="0"/>
              <a:t>	2. led </a:t>
            </a:r>
            <a:r>
              <a:rPr lang="en-GB" sz="2700" b="1" dirty="0"/>
              <a:t>to overregulation and inappropriate restrictions on NPOs, </a:t>
            </a:r>
            <a:r>
              <a:rPr lang="en-GB" sz="2700" b="1" dirty="0" smtClean="0"/>
              <a:t>	3. hampering </a:t>
            </a:r>
            <a:r>
              <a:rPr lang="en-GB" sz="2700" b="1" dirty="0"/>
              <a:t>their legitimate and essential work around the </a:t>
            </a:r>
            <a:r>
              <a:rPr lang="en-GB" sz="2700" b="1" dirty="0" smtClean="0"/>
              <a:t>	world</a:t>
            </a:r>
            <a:r>
              <a:rPr lang="en-GB" sz="2700" b="1" dirty="0"/>
              <a:t>.  </a:t>
            </a:r>
            <a:r>
              <a:rPr lang="en-GB" sz="2700" b="1" dirty="0" smtClean="0"/>
              <a:t/>
            </a:r>
            <a:br>
              <a:rPr lang="en-GB" sz="2700" b="1" dirty="0" smtClean="0"/>
            </a:br>
            <a:r>
              <a:rPr lang="en-GB" sz="2700" b="1" dirty="0"/>
              <a:t>	</a:t>
            </a:r>
            <a:r>
              <a:rPr lang="en-GB" sz="2700" b="1" dirty="0" smtClean="0"/>
              <a:t/>
            </a:r>
            <a:br>
              <a:rPr lang="en-GB" sz="2700" b="1" dirty="0" smtClean="0"/>
            </a:br>
            <a:r>
              <a:rPr lang="en-GB" sz="2700" b="1" dirty="0"/>
              <a:t>	</a:t>
            </a:r>
            <a:r>
              <a:rPr lang="en-GB" sz="2700" b="1" dirty="0" smtClean="0"/>
              <a:t>NPOs around the world have been stressing the need to stop 	singling out the sector</a:t>
            </a:r>
            <a:r>
              <a:rPr lang="en-GB" sz="2700" b="1" dirty="0"/>
              <a:t/>
            </a:r>
            <a:br>
              <a:rPr lang="en-GB" sz="2700" b="1" dirty="0"/>
            </a:br>
            <a:r>
              <a:rPr lang="en-GB" sz="2700" b="1" dirty="0" smtClean="0"/>
              <a:t/>
            </a:r>
            <a:br>
              <a:rPr lang="en-GB" sz="2700" b="1" dirty="0" smtClean="0"/>
            </a:br>
            <a:r>
              <a:rPr lang="en-GB" sz="2400" i="1" dirty="0" smtClean="0"/>
              <a:t/>
            </a:r>
            <a:br>
              <a:rPr lang="en-GB" sz="2400" i="1" dirty="0" smtClean="0"/>
            </a:br>
            <a:endParaRPr lang="en-US" sz="2200" i="1" dirty="0">
              <a:solidFill>
                <a:srgbClr val="FF0000"/>
              </a:solidFill>
            </a:endParaRPr>
          </a:p>
        </p:txBody>
      </p:sp>
    </p:spTree>
    <p:extLst>
      <p:ext uri="{BB962C8B-B14F-4D97-AF65-F5344CB8AC3E}">
        <p14:creationId xmlns:p14="http://schemas.microsoft.com/office/powerpoint/2010/main" val="532883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
            <a:ext cx="9144000" cy="5128617"/>
          </a:xfrm>
        </p:spPr>
        <p:txBody>
          <a:bodyPr>
            <a:normAutofit fontScale="90000"/>
          </a:bodyPr>
          <a:lstStyle/>
          <a:p>
            <a:pPr lvl="0" algn="l"/>
            <a:r>
              <a:rPr lang="en-GB" sz="2800" b="1" dirty="0" smtClean="0">
                <a:solidFill>
                  <a:srgbClr val="0070C0"/>
                </a:solidFill>
              </a:rPr>
              <a:t>	</a:t>
            </a:r>
            <a:br>
              <a:rPr lang="en-GB" sz="2800" b="1" dirty="0" smtClean="0">
                <a:solidFill>
                  <a:srgbClr val="0070C0"/>
                </a:solidFill>
              </a:rPr>
            </a:br>
            <a:r>
              <a:rPr lang="en-GB" sz="2800" b="1" dirty="0" smtClean="0">
                <a:solidFill>
                  <a:srgbClr val="0070C0"/>
                </a:solidFill>
              </a:rPr>
              <a:t/>
            </a:r>
            <a:br>
              <a:rPr lang="en-GB" sz="2800" b="1" dirty="0" smtClean="0">
                <a:solidFill>
                  <a:srgbClr val="0070C0"/>
                </a:solidFill>
              </a:rPr>
            </a:br>
            <a:r>
              <a:rPr lang="en-GB" sz="2800" b="1" dirty="0" smtClean="0">
                <a:solidFill>
                  <a:srgbClr val="0070C0"/>
                </a:solidFill>
              </a:rPr>
              <a:t>	</a:t>
            </a:r>
            <a:r>
              <a:rPr lang="en-GB" sz="3100" b="1" dirty="0" smtClean="0">
                <a:solidFill>
                  <a:srgbClr val="0070C0"/>
                </a:solidFill>
              </a:rPr>
              <a:t>“Risk-based approach” – what does it mean?</a:t>
            </a:r>
            <a:br>
              <a:rPr lang="en-GB" sz="3100" b="1" dirty="0" smtClean="0">
                <a:solidFill>
                  <a:srgbClr val="0070C0"/>
                </a:solidFill>
              </a:rPr>
            </a:br>
            <a:r>
              <a:rPr lang="en-GB" sz="3100" b="1" dirty="0" smtClean="0">
                <a:solidFill>
                  <a:srgbClr val="0070C0"/>
                </a:solidFill>
              </a:rPr>
              <a:t>	</a:t>
            </a:r>
            <a:r>
              <a:rPr lang="en-GB" sz="3100" b="1" dirty="0" smtClean="0"/>
              <a:t>1. </a:t>
            </a:r>
            <a:r>
              <a:rPr lang="en-GB" sz="2800" b="1" dirty="0" smtClean="0"/>
              <a:t>Countries </a:t>
            </a:r>
            <a:r>
              <a:rPr lang="en-GB" sz="2800" b="1" dirty="0"/>
              <a:t>should identify which organisations fall 	within the FATF definition of NPO, and </a:t>
            </a:r>
            <a:br>
              <a:rPr lang="en-GB" sz="2800" b="1" dirty="0"/>
            </a:br>
            <a:r>
              <a:rPr lang="en-GB" sz="2800" b="1" dirty="0"/>
              <a:t>	2. Identify which of those </a:t>
            </a:r>
            <a:r>
              <a:rPr lang="en-GB" sz="2800" b="1" dirty="0" smtClean="0"/>
              <a:t>are vulnerable to terrorism 	financing abuse (subset). </a:t>
            </a:r>
            <a:r>
              <a:rPr lang="en-GB" sz="2800" b="1" dirty="0"/>
              <a:t/>
            </a:r>
            <a:br>
              <a:rPr lang="en-GB" sz="2800" b="1" dirty="0"/>
            </a:br>
            <a:r>
              <a:rPr lang="en-GB" sz="2800" b="1" dirty="0"/>
              <a:t>	3. </a:t>
            </a:r>
            <a:r>
              <a:rPr lang="en-GB" sz="2800" b="1" dirty="0" smtClean="0"/>
              <a:t>Countries should review </a:t>
            </a:r>
            <a:r>
              <a:rPr lang="en-GB" sz="2800" b="1" dirty="0"/>
              <a:t>adequacy of measures, laws and </a:t>
            </a:r>
            <a:r>
              <a:rPr lang="en-GB" sz="2800" b="1" dirty="0" smtClean="0"/>
              <a:t>	regulations </a:t>
            </a:r>
            <a:r>
              <a:rPr lang="en-GB" sz="2800" b="1" dirty="0"/>
              <a:t>that </a:t>
            </a:r>
            <a:r>
              <a:rPr lang="en-GB" sz="2800" b="1" dirty="0" smtClean="0"/>
              <a:t>relate </a:t>
            </a:r>
            <a:r>
              <a:rPr lang="en-GB" sz="2800" b="1" dirty="0"/>
              <a:t>to this subset	</a:t>
            </a:r>
            <a:br>
              <a:rPr lang="en-GB" sz="2800" b="1" dirty="0"/>
            </a:br>
            <a:r>
              <a:rPr lang="en-GB" sz="2800" b="1" dirty="0"/>
              <a:t>	4. </a:t>
            </a:r>
            <a:r>
              <a:rPr lang="en-GB" sz="2800" b="1" dirty="0" smtClean="0"/>
              <a:t>Measures must be focused and proportionate in line with 	a risk-based approach</a:t>
            </a:r>
            <a:br>
              <a:rPr lang="en-GB" sz="2800" b="1" dirty="0" smtClean="0"/>
            </a:br>
            <a:r>
              <a:rPr lang="en-GB" sz="2800" b="1" dirty="0" smtClean="0">
                <a:solidFill>
                  <a:srgbClr val="0070C0"/>
                </a:solidFill>
              </a:rPr>
              <a:t/>
            </a:r>
            <a:br>
              <a:rPr lang="en-GB" sz="2800" b="1" dirty="0" smtClean="0">
                <a:solidFill>
                  <a:srgbClr val="0070C0"/>
                </a:solidFill>
              </a:rPr>
            </a:br>
            <a:r>
              <a:rPr lang="en-GB" sz="2400" i="1" dirty="0" smtClean="0"/>
              <a:t/>
            </a:r>
            <a:br>
              <a:rPr lang="en-GB" sz="2400" i="1" dirty="0" smtClean="0"/>
            </a:br>
            <a:endParaRPr lang="en-US" sz="2200" i="1" dirty="0">
              <a:solidFill>
                <a:srgbClr val="FF0000"/>
              </a:solidFill>
            </a:endParaRPr>
          </a:p>
        </p:txBody>
      </p:sp>
    </p:spTree>
    <p:extLst>
      <p:ext uri="{BB962C8B-B14F-4D97-AF65-F5344CB8AC3E}">
        <p14:creationId xmlns:p14="http://schemas.microsoft.com/office/powerpoint/2010/main" val="2970865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9174" y="914400"/>
            <a:ext cx="6791826" cy="845783"/>
          </a:xfrm>
        </p:spPr>
        <p:txBody>
          <a:bodyPr/>
          <a:lstStyle/>
          <a:p>
            <a:r>
              <a:rPr lang="en-GB" dirty="0" smtClean="0"/>
              <a:t>FATF R8</a:t>
            </a:r>
            <a:endParaRPr lang="en-GB" dirty="0"/>
          </a:p>
        </p:txBody>
      </p:sp>
      <p:sp>
        <p:nvSpPr>
          <p:cNvPr id="3" name="Subtitle 2"/>
          <p:cNvSpPr>
            <a:spLocks noGrp="1"/>
          </p:cNvSpPr>
          <p:nvPr>
            <p:ph type="subTitle" idx="1"/>
          </p:nvPr>
        </p:nvSpPr>
        <p:spPr>
          <a:xfrm>
            <a:off x="1600200" y="2286000"/>
            <a:ext cx="6172200" cy="3004344"/>
          </a:xfrm>
        </p:spPr>
        <p:txBody>
          <a:bodyPr>
            <a:normAutofit fontScale="40000" lnSpcReduction="20000"/>
          </a:bodyPr>
          <a:lstStyle/>
          <a:p>
            <a:r>
              <a:rPr lang="en-GB" sz="6000" b="1" dirty="0" smtClean="0"/>
              <a:t>INTERPRETIVE NOTE SUMMARY</a:t>
            </a:r>
          </a:p>
          <a:p>
            <a:r>
              <a:rPr lang="en-GB" sz="6000" b="1" dirty="0" smtClean="0"/>
              <a:t>WHAT IS GOOD AND WHAT WE SHOULD WATCH OUT FOR</a:t>
            </a:r>
          </a:p>
          <a:p>
            <a:r>
              <a:rPr lang="en-GB" sz="6000" b="1" dirty="0" smtClean="0"/>
              <a:t>BY</a:t>
            </a:r>
          </a:p>
          <a:p>
            <a:r>
              <a:rPr lang="en-GB" sz="6000" b="1" dirty="0" smtClean="0"/>
              <a:t>HAROUN ATALLAH</a:t>
            </a:r>
          </a:p>
          <a:p>
            <a:r>
              <a:rPr lang="en-GB" sz="6000" b="1" dirty="0" smtClean="0"/>
              <a:t>GROUP DIRECTOR CORPORATE </a:t>
            </a:r>
            <a:r>
              <a:rPr lang="en-GB" sz="6000" b="1" dirty="0" smtClean="0"/>
              <a:t>SERVICES</a:t>
            </a:r>
          </a:p>
          <a:p>
            <a:r>
              <a:rPr lang="en-GB" sz="6000" b="1" dirty="0" smtClean="0"/>
              <a:t>TRANSPARENCY INTERNATIONAL</a:t>
            </a:r>
            <a:endParaRPr lang="en-GB" sz="6000" b="1" dirty="0" smtClean="0"/>
          </a:p>
          <a:p>
            <a:endParaRPr lang="en-GB" dirty="0"/>
          </a:p>
        </p:txBody>
      </p:sp>
    </p:spTree>
    <p:extLst>
      <p:ext uri="{BB962C8B-B14F-4D97-AF65-F5344CB8AC3E}">
        <p14:creationId xmlns:p14="http://schemas.microsoft.com/office/powerpoint/2010/main" val="3454791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46873"/>
            <a:ext cx="7886700" cy="694699"/>
          </a:xfrm>
        </p:spPr>
        <p:txBody>
          <a:bodyPr>
            <a:normAutofit fontScale="90000"/>
          </a:bodyPr>
          <a:lstStyle/>
          <a:p>
            <a:r>
              <a:rPr lang="en-GB" b="1" dirty="0" smtClean="0"/>
              <a:t>STRUCTURE OF IN R 8</a:t>
            </a:r>
            <a:endParaRPr lang="en-GB" b="1" dirty="0"/>
          </a:p>
        </p:txBody>
      </p:sp>
      <p:sp>
        <p:nvSpPr>
          <p:cNvPr id="3" name="Content Placeholder 2"/>
          <p:cNvSpPr>
            <a:spLocks noGrp="1"/>
          </p:cNvSpPr>
          <p:nvPr>
            <p:ph idx="1"/>
          </p:nvPr>
        </p:nvSpPr>
        <p:spPr/>
        <p:txBody>
          <a:bodyPr/>
          <a:lstStyle/>
          <a:p>
            <a:pPr marL="0" indent="0">
              <a:buNone/>
            </a:pPr>
            <a:r>
              <a:rPr lang="en-GB" b="1" dirty="0" smtClean="0"/>
              <a:t>A	INTRODUCTION</a:t>
            </a:r>
          </a:p>
          <a:p>
            <a:pPr marL="0" indent="0">
              <a:buNone/>
            </a:pPr>
            <a:r>
              <a:rPr lang="en-GB" b="1" dirty="0" smtClean="0"/>
              <a:t>B	OBJECTIVES </a:t>
            </a:r>
            <a:r>
              <a:rPr lang="en-GB" b="1" dirty="0"/>
              <a:t>AND GENERAL PRINCIPLES</a:t>
            </a:r>
          </a:p>
          <a:p>
            <a:pPr marL="0" indent="0">
              <a:buNone/>
            </a:pPr>
            <a:r>
              <a:rPr lang="en-GB" b="1" dirty="0" smtClean="0"/>
              <a:t>C	</a:t>
            </a:r>
            <a:r>
              <a:rPr lang="en-GB" b="1" dirty="0"/>
              <a:t>MEASURES</a:t>
            </a:r>
          </a:p>
          <a:p>
            <a:pPr marL="0" indent="0">
              <a:buNone/>
            </a:pPr>
            <a:r>
              <a:rPr lang="en-GB" b="1" dirty="0" smtClean="0"/>
              <a:t>D	RESOURCES </a:t>
            </a:r>
            <a:r>
              <a:rPr lang="en-GB" b="1" dirty="0"/>
              <a:t>FOR SUPERVISION, MONITORING AND </a:t>
            </a:r>
            <a:r>
              <a:rPr lang="en-GB" b="1" dirty="0" smtClean="0"/>
              <a:t>	INVESTIGATION</a:t>
            </a:r>
          </a:p>
          <a:p>
            <a:pPr marL="0" indent="0">
              <a:buNone/>
            </a:pPr>
            <a:endParaRPr lang="en-GB" b="1" dirty="0"/>
          </a:p>
          <a:p>
            <a:pPr marL="0" indent="0">
              <a:buNone/>
            </a:pPr>
            <a:endParaRPr lang="en-GB" dirty="0"/>
          </a:p>
        </p:txBody>
      </p:sp>
      <p:sp>
        <p:nvSpPr>
          <p:cNvPr id="5" name="Slide Number Placeholder 4"/>
          <p:cNvSpPr>
            <a:spLocks noGrp="1"/>
          </p:cNvSpPr>
          <p:nvPr>
            <p:ph type="sldNum" sz="quarter" idx="12"/>
          </p:nvPr>
        </p:nvSpPr>
        <p:spPr/>
        <p:txBody>
          <a:bodyPr/>
          <a:lstStyle/>
          <a:p>
            <a:fld id="{B35C1ACF-5871-4415-A697-EF9A72F45470}" type="slidenum">
              <a:rPr lang="en-GB" smtClean="0"/>
              <a:t>14</a:t>
            </a:fld>
            <a:endParaRPr lang="en-GB"/>
          </a:p>
        </p:txBody>
      </p:sp>
    </p:spTree>
    <p:extLst>
      <p:ext uri="{BB962C8B-B14F-4D97-AF65-F5344CB8AC3E}">
        <p14:creationId xmlns:p14="http://schemas.microsoft.com/office/powerpoint/2010/main" val="440150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97882"/>
            <a:ext cx="7886700" cy="457200"/>
          </a:xfrm>
        </p:spPr>
        <p:txBody>
          <a:bodyPr>
            <a:normAutofit fontScale="90000"/>
          </a:bodyPr>
          <a:lstStyle/>
          <a:p>
            <a:r>
              <a:rPr lang="en-GB" b="1" dirty="0" smtClean="0"/>
              <a:t/>
            </a:r>
            <a:br>
              <a:rPr lang="en-GB" b="1" dirty="0" smtClean="0"/>
            </a:br>
            <a:r>
              <a:rPr lang="en-GB" b="1" dirty="0" smtClean="0"/>
              <a:t>A.	INTRODUCTION</a:t>
            </a:r>
            <a:r>
              <a:rPr lang="en-GB" dirty="0"/>
              <a:t/>
            </a:r>
            <a:br>
              <a:rPr lang="en-GB" dirty="0"/>
            </a:br>
            <a:endParaRPr lang="en-GB" dirty="0"/>
          </a:p>
        </p:txBody>
      </p:sp>
      <p:sp>
        <p:nvSpPr>
          <p:cNvPr id="3" name="Content Placeholder 2"/>
          <p:cNvSpPr>
            <a:spLocks noGrp="1"/>
          </p:cNvSpPr>
          <p:nvPr>
            <p:ph idx="1"/>
          </p:nvPr>
        </p:nvSpPr>
        <p:spPr>
          <a:xfrm>
            <a:off x="628650" y="1723525"/>
            <a:ext cx="7886700" cy="3766448"/>
          </a:xfrm>
        </p:spPr>
        <p:txBody>
          <a:bodyPr>
            <a:normAutofit fontScale="70000" lnSpcReduction="20000"/>
          </a:bodyPr>
          <a:lstStyle/>
          <a:p>
            <a:pPr lvl="0"/>
            <a:r>
              <a:rPr lang="en-GB" dirty="0"/>
              <a:t>This recommendation only applies to organisations within the FATF definition of NPO. </a:t>
            </a:r>
            <a:r>
              <a:rPr lang="en-GB" dirty="0" smtClean="0"/>
              <a:t>NPO </a:t>
            </a:r>
            <a:r>
              <a:rPr lang="en-GB" dirty="0"/>
              <a:t>refers to an organisation that engages in disbursing funds for purposes such as charitable, religious, cultural, educational, social or fraternal purposes (all good work). </a:t>
            </a:r>
          </a:p>
          <a:p>
            <a:pPr lvl="0"/>
            <a:r>
              <a:rPr lang="en-GB" dirty="0"/>
              <a:t>Recognition of the important role played by NPO’s, the efforts by the sector to manage risks, yet cases where charitable organisations or sham charitable organisations were used to facilitate terrorism were identified. </a:t>
            </a:r>
            <a:r>
              <a:rPr lang="en-GB" dirty="0" smtClean="0"/>
              <a:t>Reminder </a:t>
            </a:r>
            <a:r>
              <a:rPr lang="en-GB" dirty="0"/>
              <a:t>that implementation by countries must respect obligations under the UN Charter and international Humanitarian law.</a:t>
            </a:r>
          </a:p>
          <a:p>
            <a:pPr lvl="0"/>
            <a:r>
              <a:rPr lang="en-GB" dirty="0"/>
              <a:t>Reasons for vulnerability of sector identified.</a:t>
            </a:r>
          </a:p>
          <a:p>
            <a:pPr marL="0" indent="0">
              <a:buNone/>
            </a:pPr>
            <a:endParaRPr lang="en-GB" dirty="0"/>
          </a:p>
        </p:txBody>
      </p:sp>
      <p:sp>
        <p:nvSpPr>
          <p:cNvPr id="5" name="Slide Number Placeholder 4"/>
          <p:cNvSpPr>
            <a:spLocks noGrp="1"/>
          </p:cNvSpPr>
          <p:nvPr>
            <p:ph type="sldNum" sz="quarter" idx="12"/>
          </p:nvPr>
        </p:nvSpPr>
        <p:spPr/>
        <p:txBody>
          <a:bodyPr/>
          <a:lstStyle/>
          <a:p>
            <a:fld id="{B35C1ACF-5871-4415-A697-EF9A72F45470}" type="slidenum">
              <a:rPr lang="en-GB" smtClean="0"/>
              <a:t>15</a:t>
            </a:fld>
            <a:endParaRPr lang="en-GB"/>
          </a:p>
        </p:txBody>
      </p:sp>
    </p:spTree>
    <p:extLst>
      <p:ext uri="{BB962C8B-B14F-4D97-AF65-F5344CB8AC3E}">
        <p14:creationId xmlns:p14="http://schemas.microsoft.com/office/powerpoint/2010/main" val="3728660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46009"/>
            <a:ext cx="7886700" cy="475247"/>
          </a:xfrm>
        </p:spPr>
        <p:txBody>
          <a:bodyPr>
            <a:normAutofit fontScale="90000"/>
          </a:bodyPr>
          <a:lstStyle/>
          <a:p>
            <a:r>
              <a:rPr lang="en-GB" b="1" dirty="0" smtClean="0"/>
              <a:t/>
            </a:r>
            <a:br>
              <a:rPr lang="en-GB" b="1" dirty="0" smtClean="0"/>
            </a:br>
            <a:r>
              <a:rPr lang="en-GB" b="1" dirty="0" smtClean="0"/>
              <a:t>B.	OBJECTIVES </a:t>
            </a:r>
            <a:r>
              <a:rPr lang="en-GB" b="1" dirty="0"/>
              <a:t>AND GENERAL PRINCIPLES</a:t>
            </a:r>
            <a:r>
              <a:rPr lang="en-GB" dirty="0"/>
              <a:t/>
            </a:r>
            <a:br>
              <a:rPr lang="en-GB" dirty="0"/>
            </a:br>
            <a:endParaRPr lang="en-GB" dirty="0"/>
          </a:p>
        </p:txBody>
      </p:sp>
      <p:sp>
        <p:nvSpPr>
          <p:cNvPr id="3" name="Content Placeholder 2"/>
          <p:cNvSpPr>
            <a:spLocks noGrp="1"/>
          </p:cNvSpPr>
          <p:nvPr>
            <p:ph idx="1"/>
          </p:nvPr>
        </p:nvSpPr>
        <p:spPr>
          <a:xfrm>
            <a:off x="628650" y="2096941"/>
            <a:ext cx="7886700" cy="3237059"/>
          </a:xfrm>
        </p:spPr>
        <p:txBody>
          <a:bodyPr>
            <a:normAutofit fontScale="55000" lnSpcReduction="20000"/>
          </a:bodyPr>
          <a:lstStyle/>
          <a:p>
            <a:pPr marL="0" indent="0">
              <a:buNone/>
            </a:pPr>
            <a:r>
              <a:rPr lang="en-GB" dirty="0"/>
              <a:t>The objective is to ensure NPO’s are not misused by terrorists </a:t>
            </a:r>
            <a:r>
              <a:rPr lang="en-GB" dirty="0" smtClean="0"/>
              <a:t>by following </a:t>
            </a:r>
            <a:r>
              <a:rPr lang="en-GB" dirty="0"/>
              <a:t>these principles:</a:t>
            </a:r>
          </a:p>
          <a:p>
            <a:pPr lvl="1"/>
            <a:r>
              <a:rPr lang="en-GB" dirty="0"/>
              <a:t>A risk based approach</a:t>
            </a:r>
          </a:p>
          <a:p>
            <a:pPr lvl="1"/>
            <a:r>
              <a:rPr lang="en-GB" dirty="0"/>
              <a:t>Flexibility in developing a national response to terrorist financing abuse of NPO’S.</a:t>
            </a:r>
          </a:p>
          <a:p>
            <a:pPr lvl="1"/>
            <a:r>
              <a:rPr lang="en-GB" dirty="0"/>
              <a:t>Countries adopt effective and proportionate measures commensurate with risk-based approach.</a:t>
            </a:r>
          </a:p>
          <a:p>
            <a:pPr lvl="1"/>
            <a:r>
              <a:rPr lang="en-GB" dirty="0"/>
              <a:t>Measures should promote accountability and engender greater confidence amongst all parties including the public that funds reach their intended beneficiaries.</a:t>
            </a:r>
          </a:p>
          <a:p>
            <a:pPr lvl="1"/>
            <a:r>
              <a:rPr lang="en-GB" dirty="0"/>
              <a:t>Countries should aim to prevent and prosecute as appropriate, terrorist financing and other forms of terrorist support.</a:t>
            </a:r>
          </a:p>
          <a:p>
            <a:pPr lvl="1"/>
            <a:r>
              <a:rPr lang="en-GB" dirty="0"/>
              <a:t>Countries should encourage the development of academic research on, and information sharing in NPO’s to address terrorist financing related issues. This should be based on developing cooperative relationships with both the public and private sectors as well as NPO’s.</a:t>
            </a:r>
          </a:p>
          <a:p>
            <a:endParaRPr lang="en-GB" dirty="0"/>
          </a:p>
        </p:txBody>
      </p:sp>
      <p:sp>
        <p:nvSpPr>
          <p:cNvPr id="6" name="Slide Number Placeholder 5"/>
          <p:cNvSpPr>
            <a:spLocks noGrp="1"/>
          </p:cNvSpPr>
          <p:nvPr>
            <p:ph type="sldNum" sz="quarter" idx="12"/>
          </p:nvPr>
        </p:nvSpPr>
        <p:spPr/>
        <p:txBody>
          <a:bodyPr/>
          <a:lstStyle/>
          <a:p>
            <a:fld id="{B35C1ACF-5871-4415-A697-EF9A72F45470}" type="slidenum">
              <a:rPr lang="en-GB" smtClean="0"/>
              <a:t>16</a:t>
            </a:fld>
            <a:endParaRPr lang="en-GB"/>
          </a:p>
        </p:txBody>
      </p:sp>
    </p:spTree>
    <p:extLst>
      <p:ext uri="{BB962C8B-B14F-4D97-AF65-F5344CB8AC3E}">
        <p14:creationId xmlns:p14="http://schemas.microsoft.com/office/powerpoint/2010/main" val="179283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80700"/>
            <a:ext cx="7886700" cy="496177"/>
          </a:xfrm>
        </p:spPr>
        <p:txBody>
          <a:bodyPr>
            <a:normAutofit fontScale="90000"/>
          </a:bodyPr>
          <a:lstStyle/>
          <a:p>
            <a:r>
              <a:rPr lang="en-GB" b="1" dirty="0" smtClean="0"/>
              <a:t/>
            </a:r>
            <a:br>
              <a:rPr lang="en-GB" b="1" dirty="0" smtClean="0"/>
            </a:br>
            <a:r>
              <a:rPr lang="en-GB" b="1" dirty="0" smtClean="0"/>
              <a:t>C.	MEASURES</a:t>
            </a:r>
            <a:r>
              <a:rPr lang="en-GB" dirty="0"/>
              <a:t/>
            </a:r>
            <a:br>
              <a:rPr lang="en-GB" dirty="0"/>
            </a:br>
            <a:endParaRPr lang="en-GB" dirty="0"/>
          </a:p>
        </p:txBody>
      </p:sp>
      <p:sp>
        <p:nvSpPr>
          <p:cNvPr id="3" name="Content Placeholder 2"/>
          <p:cNvSpPr>
            <a:spLocks noGrp="1"/>
          </p:cNvSpPr>
          <p:nvPr>
            <p:ph idx="1"/>
          </p:nvPr>
        </p:nvSpPr>
        <p:spPr>
          <a:xfrm>
            <a:off x="628650" y="1603208"/>
            <a:ext cx="7886700" cy="3898232"/>
          </a:xfrm>
        </p:spPr>
        <p:txBody>
          <a:bodyPr>
            <a:normAutofit fontScale="77500" lnSpcReduction="20000"/>
          </a:bodyPr>
          <a:lstStyle/>
          <a:p>
            <a:pPr lvl="0"/>
            <a:r>
              <a:rPr lang="en-GB" dirty="0"/>
              <a:t>Countries should identify which subset of organisations fall within the FATF definition of NPO that is at risk. </a:t>
            </a:r>
          </a:p>
          <a:p>
            <a:pPr lvl="0"/>
            <a:r>
              <a:rPr lang="en-GB" dirty="0" smtClean="0"/>
              <a:t>An </a:t>
            </a:r>
            <a:r>
              <a:rPr lang="en-GB" dirty="0"/>
              <a:t>effective approach should involve all four of the following elements in order to protect NPO’s from potential terrorist financing abuse:</a:t>
            </a:r>
          </a:p>
          <a:p>
            <a:pPr marL="342900" lvl="1" indent="0">
              <a:buNone/>
            </a:pPr>
            <a:r>
              <a:rPr lang="en-GB" dirty="0" smtClean="0"/>
              <a:t>1.	Sustained </a:t>
            </a:r>
            <a:r>
              <a:rPr lang="en-GB" dirty="0"/>
              <a:t>outreach concerning terrorist financing issues</a:t>
            </a:r>
          </a:p>
          <a:p>
            <a:pPr marL="342900" lvl="1" indent="0">
              <a:buNone/>
            </a:pPr>
            <a:r>
              <a:rPr lang="en-GB" dirty="0" smtClean="0"/>
              <a:t>2.	Targeted </a:t>
            </a:r>
            <a:r>
              <a:rPr lang="en-GB" dirty="0"/>
              <a:t>risk-based supervision or monitoring. </a:t>
            </a:r>
            <a:r>
              <a:rPr lang="en-GB" dirty="0" smtClean="0"/>
              <a:t>NPO’s </a:t>
            </a:r>
            <a:r>
              <a:rPr lang="en-GB" dirty="0"/>
              <a:t>could be required to </a:t>
            </a:r>
            <a:r>
              <a:rPr lang="en-GB" dirty="0" smtClean="0"/>
              <a:t>	licence </a:t>
            </a:r>
            <a:r>
              <a:rPr lang="en-GB" dirty="0"/>
              <a:t>or register</a:t>
            </a:r>
          </a:p>
          <a:p>
            <a:pPr marL="342900" lvl="1" indent="0">
              <a:buNone/>
            </a:pPr>
            <a:r>
              <a:rPr lang="en-GB" dirty="0" smtClean="0"/>
              <a:t>3.	Effective </a:t>
            </a:r>
            <a:r>
              <a:rPr lang="en-GB" dirty="0"/>
              <a:t>investigation and information gathering</a:t>
            </a:r>
          </a:p>
          <a:p>
            <a:pPr marL="342900" lvl="1" indent="0">
              <a:buNone/>
            </a:pPr>
            <a:r>
              <a:rPr lang="en-GB" dirty="0" smtClean="0"/>
              <a:t>4	Effective </a:t>
            </a:r>
            <a:r>
              <a:rPr lang="en-GB" dirty="0"/>
              <a:t>mechanisms for international cooperation should include capacity to respond to international requests for information about an NPO of concern. </a:t>
            </a:r>
          </a:p>
        </p:txBody>
      </p:sp>
      <p:sp>
        <p:nvSpPr>
          <p:cNvPr id="5" name="Slide Number Placeholder 4"/>
          <p:cNvSpPr>
            <a:spLocks noGrp="1"/>
          </p:cNvSpPr>
          <p:nvPr>
            <p:ph type="sldNum" sz="quarter" idx="12"/>
          </p:nvPr>
        </p:nvSpPr>
        <p:spPr/>
        <p:txBody>
          <a:bodyPr/>
          <a:lstStyle/>
          <a:p>
            <a:fld id="{B35C1ACF-5871-4415-A697-EF9A72F45470}" type="slidenum">
              <a:rPr lang="en-GB" smtClean="0"/>
              <a:t>17</a:t>
            </a:fld>
            <a:endParaRPr lang="en-GB"/>
          </a:p>
        </p:txBody>
      </p:sp>
    </p:spTree>
    <p:extLst>
      <p:ext uri="{BB962C8B-B14F-4D97-AF65-F5344CB8AC3E}">
        <p14:creationId xmlns:p14="http://schemas.microsoft.com/office/powerpoint/2010/main" val="1134705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131094"/>
            <a:ext cx="7814510" cy="1103772"/>
          </a:xfrm>
        </p:spPr>
        <p:txBody>
          <a:bodyPr>
            <a:normAutofit fontScale="90000"/>
          </a:bodyPr>
          <a:lstStyle/>
          <a:p>
            <a:r>
              <a:rPr lang="en-GB" dirty="0" smtClean="0"/>
              <a:t/>
            </a:r>
            <a:br>
              <a:rPr lang="en-GB" dirty="0" smtClean="0"/>
            </a:br>
            <a:r>
              <a:rPr lang="en-GB" sz="2400" b="1" dirty="0"/>
              <a:t>D.	RESOURCES FOR SUPERVISION, MONITORING AND 	INVESTIGATION</a:t>
            </a:r>
            <a:r>
              <a:rPr lang="en-GB" sz="2025" b="1" dirty="0"/>
              <a:t/>
            </a:r>
            <a:br>
              <a:rPr lang="en-GB" sz="2025" b="1" dirty="0"/>
            </a:br>
            <a:endParaRPr lang="en-GB" sz="2025" b="1" dirty="0"/>
          </a:p>
        </p:txBody>
      </p:sp>
      <p:sp>
        <p:nvSpPr>
          <p:cNvPr id="3" name="Content Placeholder 2"/>
          <p:cNvSpPr>
            <a:spLocks noGrp="1"/>
          </p:cNvSpPr>
          <p:nvPr>
            <p:ph idx="1"/>
          </p:nvPr>
        </p:nvSpPr>
        <p:spPr>
          <a:xfrm>
            <a:off x="625642" y="2553703"/>
            <a:ext cx="7889708" cy="2936270"/>
          </a:xfrm>
        </p:spPr>
        <p:txBody>
          <a:bodyPr/>
          <a:lstStyle/>
          <a:p>
            <a:pPr lvl="0"/>
            <a:r>
              <a:rPr lang="en-GB" dirty="0" smtClean="0"/>
              <a:t>Countries </a:t>
            </a:r>
            <a:r>
              <a:rPr lang="en-GB" dirty="0"/>
              <a:t>should provide their appropriate authorities, which are responsible for supervision, monitoring and investigation of their NPO sector, with adequate financial, human and technical resources.</a:t>
            </a:r>
          </a:p>
          <a:p>
            <a:endParaRPr lang="en-GB" dirty="0"/>
          </a:p>
        </p:txBody>
      </p:sp>
      <p:sp>
        <p:nvSpPr>
          <p:cNvPr id="5" name="Slide Number Placeholder 4"/>
          <p:cNvSpPr>
            <a:spLocks noGrp="1"/>
          </p:cNvSpPr>
          <p:nvPr>
            <p:ph type="sldNum" sz="quarter" idx="12"/>
          </p:nvPr>
        </p:nvSpPr>
        <p:spPr/>
        <p:txBody>
          <a:bodyPr/>
          <a:lstStyle/>
          <a:p>
            <a:fld id="{B35C1ACF-5871-4415-A697-EF9A72F45470}" type="slidenum">
              <a:rPr lang="en-GB" smtClean="0"/>
              <a:t>18</a:t>
            </a:fld>
            <a:endParaRPr lang="en-GB"/>
          </a:p>
        </p:txBody>
      </p:sp>
    </p:spTree>
    <p:extLst>
      <p:ext uri="{BB962C8B-B14F-4D97-AF65-F5344CB8AC3E}">
        <p14:creationId xmlns:p14="http://schemas.microsoft.com/office/powerpoint/2010/main" val="439332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56637"/>
            <a:ext cx="7886700" cy="460082"/>
          </a:xfrm>
        </p:spPr>
        <p:txBody>
          <a:bodyPr>
            <a:normAutofit fontScale="90000"/>
          </a:bodyPr>
          <a:lstStyle/>
          <a:p>
            <a:r>
              <a:rPr lang="en-GB" b="1" dirty="0" smtClean="0"/>
              <a:t/>
            </a:r>
            <a:br>
              <a:rPr lang="en-GB" b="1" dirty="0" smtClean="0"/>
            </a:br>
            <a:r>
              <a:rPr lang="en-GB" b="1" dirty="0"/>
              <a:t/>
            </a:r>
            <a:br>
              <a:rPr lang="en-GB" b="1" dirty="0"/>
            </a:br>
            <a:r>
              <a:rPr lang="en-GB" b="1" dirty="0" smtClean="0"/>
              <a:t>AREAS WE SHOULD LOOK OUT FOR</a:t>
            </a:r>
            <a:r>
              <a:rPr lang="en-GB" dirty="0" smtClean="0"/>
              <a:t/>
            </a:r>
            <a:br>
              <a:rPr lang="en-GB" dirty="0" smtClean="0"/>
            </a:br>
            <a:r>
              <a:rPr lang="en-GB" dirty="0" smtClean="0"/>
              <a:t> </a:t>
            </a:r>
            <a:br>
              <a:rPr lang="en-GB" dirty="0" smtClean="0"/>
            </a:br>
            <a:endParaRPr lang="en-GB" dirty="0"/>
          </a:p>
        </p:txBody>
      </p:sp>
      <p:sp>
        <p:nvSpPr>
          <p:cNvPr id="3" name="Content Placeholder 2"/>
          <p:cNvSpPr>
            <a:spLocks noGrp="1"/>
          </p:cNvSpPr>
          <p:nvPr>
            <p:ph idx="1"/>
          </p:nvPr>
        </p:nvSpPr>
        <p:spPr>
          <a:xfrm>
            <a:off x="535406" y="1657350"/>
            <a:ext cx="7979945" cy="3832622"/>
          </a:xfrm>
        </p:spPr>
        <p:txBody>
          <a:bodyPr>
            <a:normAutofit fontScale="70000" lnSpcReduction="20000"/>
          </a:bodyPr>
          <a:lstStyle/>
          <a:p>
            <a:pPr lvl="0"/>
            <a:r>
              <a:rPr lang="en-GB" dirty="0" smtClean="0"/>
              <a:t>How are the </a:t>
            </a:r>
            <a:r>
              <a:rPr lang="en-GB" dirty="0"/>
              <a:t>subset of NPO’s whose activities or characteristics may be subject to terrorist risk </a:t>
            </a:r>
            <a:r>
              <a:rPr lang="en-GB" dirty="0" smtClean="0"/>
              <a:t>abuse identified?</a:t>
            </a:r>
            <a:endParaRPr lang="en-GB" dirty="0"/>
          </a:p>
          <a:p>
            <a:pPr lvl="0"/>
            <a:r>
              <a:rPr lang="en-GB" dirty="0" smtClean="0"/>
              <a:t>Executive orders as a means for taking action against </a:t>
            </a:r>
            <a:r>
              <a:rPr lang="en-GB" dirty="0"/>
              <a:t>NPO’s should be </a:t>
            </a:r>
            <a:r>
              <a:rPr lang="en-GB" dirty="0" smtClean="0"/>
              <a:t>temporary and subject </a:t>
            </a:r>
            <a:r>
              <a:rPr lang="en-GB" dirty="0"/>
              <a:t>to </a:t>
            </a:r>
            <a:r>
              <a:rPr lang="en-GB" dirty="0" smtClean="0"/>
              <a:t>a transparent </a:t>
            </a:r>
            <a:r>
              <a:rPr lang="en-GB" dirty="0"/>
              <a:t>judicial </a:t>
            </a:r>
            <a:r>
              <a:rPr lang="en-GB" dirty="0" smtClean="0"/>
              <a:t>process. </a:t>
            </a:r>
          </a:p>
          <a:p>
            <a:pPr lvl="0"/>
            <a:r>
              <a:rPr lang="en-GB" dirty="0" smtClean="0"/>
              <a:t>Laws </a:t>
            </a:r>
            <a:r>
              <a:rPr lang="en-GB" dirty="0"/>
              <a:t>and regulations being tailored to a subset of vulnerable NPO’s seems like an unrealistic demand.</a:t>
            </a:r>
          </a:p>
          <a:p>
            <a:pPr lvl="0"/>
            <a:r>
              <a:rPr lang="en-GB" dirty="0"/>
              <a:t>NPO’s being required to license is not the same as register as the wording </a:t>
            </a:r>
            <a:r>
              <a:rPr lang="en-GB" dirty="0" smtClean="0"/>
              <a:t>implies.</a:t>
            </a:r>
          </a:p>
          <a:p>
            <a:pPr lvl="0"/>
            <a:r>
              <a:rPr lang="en-GB" dirty="0" smtClean="0"/>
              <a:t>Beneficiary identity </a:t>
            </a:r>
          </a:p>
          <a:p>
            <a:pPr lvl="0"/>
            <a:r>
              <a:rPr lang="en-GB" dirty="0" smtClean="0"/>
              <a:t>Setting </a:t>
            </a:r>
            <a:r>
              <a:rPr lang="en-GB" dirty="0"/>
              <a:t>a minimum period for maintaining records of five </a:t>
            </a:r>
            <a:r>
              <a:rPr lang="en-GB" dirty="0" smtClean="0"/>
              <a:t>years</a:t>
            </a:r>
            <a:endParaRPr lang="en-GB" dirty="0"/>
          </a:p>
        </p:txBody>
      </p:sp>
      <p:sp>
        <p:nvSpPr>
          <p:cNvPr id="5" name="Slide Number Placeholder 4"/>
          <p:cNvSpPr>
            <a:spLocks noGrp="1"/>
          </p:cNvSpPr>
          <p:nvPr>
            <p:ph type="sldNum" sz="quarter" idx="12"/>
          </p:nvPr>
        </p:nvSpPr>
        <p:spPr/>
        <p:txBody>
          <a:bodyPr/>
          <a:lstStyle/>
          <a:p>
            <a:fld id="{B35C1ACF-5871-4415-A697-EF9A72F45470}" type="slidenum">
              <a:rPr lang="en-GB" smtClean="0"/>
              <a:t>19</a:t>
            </a:fld>
            <a:endParaRPr lang="en-GB"/>
          </a:p>
        </p:txBody>
      </p:sp>
    </p:spTree>
    <p:extLst>
      <p:ext uri="{BB962C8B-B14F-4D97-AF65-F5344CB8AC3E}">
        <p14:creationId xmlns:p14="http://schemas.microsoft.com/office/powerpoint/2010/main" val="846978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ijdelijke aanduiding voor inhou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1763" y="1828800"/>
            <a:ext cx="6965437" cy="4351338"/>
          </a:xfrm>
          <a:prstGeom prst="rect">
            <a:avLst/>
          </a:prstGeom>
        </p:spPr>
      </p:pic>
      <p:sp>
        <p:nvSpPr>
          <p:cNvPr id="3" name="Rectangle 2"/>
          <p:cNvSpPr/>
          <p:nvPr/>
        </p:nvSpPr>
        <p:spPr>
          <a:xfrm>
            <a:off x="0" y="381000"/>
            <a:ext cx="9144000" cy="1384995"/>
          </a:xfrm>
          <a:prstGeom prst="rect">
            <a:avLst/>
          </a:prstGeom>
        </p:spPr>
        <p:txBody>
          <a:bodyPr wrap="square">
            <a:spAutoFit/>
          </a:bodyPr>
          <a:lstStyle/>
          <a:p>
            <a:pPr algn="ctr"/>
            <a:r>
              <a:rPr lang="nl-NL" sz="3200" dirty="0">
                <a:effectLst>
                  <a:outerShdw blurRad="38100" dist="38100" dir="2700000" algn="tl">
                    <a:srgbClr val="000000">
                      <a:alpha val="43137"/>
                    </a:srgbClr>
                  </a:outerShdw>
                </a:effectLst>
              </a:rPr>
              <a:t>Global NPO Coalition </a:t>
            </a:r>
            <a:r>
              <a:rPr lang="nl-NL" sz="3200" dirty="0" smtClean="0">
                <a:effectLst>
                  <a:outerShdw blurRad="38100" dist="38100" dir="2700000" algn="tl">
                    <a:srgbClr val="000000">
                      <a:alpha val="43137"/>
                    </a:srgbClr>
                  </a:outerShdw>
                </a:effectLst>
              </a:rPr>
              <a:t>on FATF</a:t>
            </a:r>
          </a:p>
          <a:p>
            <a:pPr algn="ctr"/>
            <a:endParaRPr lang="nl-NL" sz="3200" dirty="0" smtClean="0">
              <a:effectLst>
                <a:outerShdw blurRad="38100" dist="38100" dir="2700000" algn="tl">
                  <a:srgbClr val="000000">
                    <a:alpha val="43137"/>
                  </a:srgbClr>
                </a:outerShdw>
              </a:effectLst>
            </a:endParaRPr>
          </a:p>
          <a:p>
            <a:pPr algn="ctr"/>
            <a:r>
              <a:rPr lang="nl-NL" sz="2000" dirty="0" smtClean="0">
                <a:effectLst>
                  <a:outerShdw blurRad="38100" dist="38100" dir="2700000" algn="tl">
                    <a:srgbClr val="000000">
                      <a:alpha val="43137"/>
                    </a:srgbClr>
                  </a:outerShdw>
                </a:effectLst>
              </a:rPr>
              <a:t>Lia van Broekhoven, Human Security Collective</a:t>
            </a:r>
            <a:endParaRPr lang="en-US" sz="2000" dirty="0"/>
          </a:p>
        </p:txBody>
      </p:sp>
      <p:sp>
        <p:nvSpPr>
          <p:cNvPr id="5" name="Slide Number Placeholder 4"/>
          <p:cNvSpPr>
            <a:spLocks noGrp="1"/>
          </p:cNvSpPr>
          <p:nvPr>
            <p:ph type="sldNum" sz="quarter" idx="12"/>
          </p:nvPr>
        </p:nvSpPr>
        <p:spPr/>
        <p:txBody>
          <a:bodyPr/>
          <a:lstStyle/>
          <a:p>
            <a:fld id="{506CD783-4055-4724-A0CD-D09FF5C221B0}" type="slidenum">
              <a:rPr lang="en-US" smtClean="0"/>
              <a:t>2</a:t>
            </a:fld>
            <a:endParaRPr lang="en-US"/>
          </a:p>
        </p:txBody>
      </p:sp>
    </p:spTree>
    <p:extLst>
      <p:ext uri="{BB962C8B-B14F-4D97-AF65-F5344CB8AC3E}">
        <p14:creationId xmlns:p14="http://schemas.microsoft.com/office/powerpoint/2010/main" val="3561598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980208"/>
            <a:ext cx="6498158" cy="2876496"/>
          </a:xfrm>
        </p:spPr>
        <p:txBody>
          <a:bodyPr/>
          <a:lstStyle/>
          <a:p>
            <a:r>
              <a:rPr lang="en-US" sz="3600" b="1" dirty="0" smtClean="0">
                <a:solidFill>
                  <a:schemeClr val="bg2">
                    <a:lumMod val="25000"/>
                  </a:schemeClr>
                </a:solidFill>
              </a:rPr>
              <a:t>National Risk Assessments</a:t>
            </a:r>
            <a:br>
              <a:rPr lang="en-US" sz="3600" b="1" dirty="0" smtClean="0">
                <a:solidFill>
                  <a:schemeClr val="bg2">
                    <a:lumMod val="25000"/>
                  </a:schemeClr>
                </a:solidFill>
              </a:rPr>
            </a:br>
            <a:r>
              <a:rPr lang="en-US" sz="3600" b="1" dirty="0" smtClean="0">
                <a:solidFill>
                  <a:schemeClr val="bg2">
                    <a:lumMod val="25000"/>
                  </a:schemeClr>
                </a:solidFill>
              </a:rPr>
              <a:t>and</a:t>
            </a:r>
            <a:br>
              <a:rPr lang="en-US" sz="3600" b="1" dirty="0" smtClean="0">
                <a:solidFill>
                  <a:schemeClr val="bg2">
                    <a:lumMod val="25000"/>
                  </a:schemeClr>
                </a:solidFill>
              </a:rPr>
            </a:br>
            <a:r>
              <a:rPr lang="en-US" sz="3600" b="1" dirty="0" smtClean="0">
                <a:solidFill>
                  <a:schemeClr val="bg2">
                    <a:lumMod val="25000"/>
                  </a:schemeClr>
                </a:solidFill>
              </a:rPr>
              <a:t>Risk Assessments for the NPO Sector</a:t>
            </a:r>
            <a:r>
              <a:rPr lang="en-US" sz="3600" dirty="0">
                <a:solidFill>
                  <a:schemeClr val="bg2">
                    <a:lumMod val="25000"/>
                  </a:schemeClr>
                </a:solidFill>
              </a:rPr>
              <a:t/>
            </a:r>
            <a:br>
              <a:rPr lang="en-US" sz="3600" dirty="0">
                <a:solidFill>
                  <a:schemeClr val="bg2">
                    <a:lumMod val="25000"/>
                  </a:schemeClr>
                </a:solidFill>
              </a:rPr>
            </a:br>
            <a:endParaRPr lang="en-US" sz="3600" dirty="0">
              <a:solidFill>
                <a:schemeClr val="bg2">
                  <a:lumMod val="25000"/>
                </a:schemeClr>
              </a:solidFill>
            </a:endParaRPr>
          </a:p>
        </p:txBody>
      </p:sp>
      <p:sp>
        <p:nvSpPr>
          <p:cNvPr id="3" name="Subtitle 2"/>
          <p:cNvSpPr>
            <a:spLocks noGrp="1"/>
          </p:cNvSpPr>
          <p:nvPr>
            <p:ph type="subTitle" idx="1"/>
          </p:nvPr>
        </p:nvSpPr>
        <p:spPr>
          <a:xfrm>
            <a:off x="1139483" y="3962400"/>
            <a:ext cx="6681597" cy="916641"/>
          </a:xfrm>
        </p:spPr>
        <p:txBody>
          <a:bodyPr>
            <a:noAutofit/>
          </a:bodyPr>
          <a:lstStyle/>
          <a:p>
            <a:r>
              <a:rPr lang="ta-IN" sz="2000" b="1" dirty="0" smtClean="0">
                <a:solidFill>
                  <a:schemeClr val="bg2">
                    <a:lumMod val="25000"/>
                  </a:schemeClr>
                </a:solidFill>
                <a:latin typeface="Calibri"/>
                <a:cs typeface="Calibri"/>
              </a:rPr>
              <a:t>Ben Evans, </a:t>
            </a:r>
            <a:r>
              <a:rPr lang="en-US" sz="2000" b="1" dirty="0" smtClean="0">
                <a:solidFill>
                  <a:schemeClr val="bg2">
                    <a:lumMod val="25000"/>
                  </a:schemeClr>
                </a:solidFill>
                <a:latin typeface="Calibri"/>
                <a:cs typeface="Calibri"/>
              </a:rPr>
              <a:t/>
            </a:r>
            <a:br>
              <a:rPr lang="en-US" sz="2000" b="1" dirty="0" smtClean="0">
                <a:solidFill>
                  <a:schemeClr val="bg2">
                    <a:lumMod val="25000"/>
                  </a:schemeClr>
                </a:solidFill>
                <a:latin typeface="Calibri"/>
                <a:cs typeface="Calibri"/>
              </a:rPr>
            </a:br>
            <a:r>
              <a:rPr lang="en-US" sz="2000" b="1" dirty="0" smtClean="0">
                <a:solidFill>
                  <a:schemeClr val="bg2">
                    <a:lumMod val="25000"/>
                  </a:schemeClr>
                </a:solidFill>
                <a:latin typeface="Calibri"/>
                <a:cs typeface="Calibri"/>
              </a:rPr>
              <a:t>Director,</a:t>
            </a:r>
            <a:br>
              <a:rPr lang="en-US" sz="2000" b="1" dirty="0" smtClean="0">
                <a:solidFill>
                  <a:schemeClr val="bg2">
                    <a:lumMod val="25000"/>
                  </a:schemeClr>
                </a:solidFill>
                <a:latin typeface="Calibri"/>
                <a:cs typeface="Calibri"/>
              </a:rPr>
            </a:br>
            <a:r>
              <a:rPr lang="en-GB" sz="2000" b="1" i="1" dirty="0" smtClean="0">
                <a:solidFill>
                  <a:schemeClr val="bg2">
                    <a:lumMod val="25000"/>
                  </a:schemeClr>
                </a:solidFill>
                <a:latin typeface="Calibri"/>
                <a:cs typeface="Calibri"/>
              </a:rPr>
              <a:t>Greenacre Group</a:t>
            </a:r>
            <a:endParaRPr lang="ta-IN" sz="2000" b="1" i="1" dirty="0" smtClean="0">
              <a:solidFill>
                <a:schemeClr val="bg2">
                  <a:lumMod val="25000"/>
                </a:schemeClr>
              </a:solidFill>
              <a:latin typeface="Calibri"/>
              <a:cs typeface="Calibri"/>
            </a:endParaRPr>
          </a:p>
        </p:txBody>
      </p:sp>
    </p:spTree>
    <p:extLst>
      <p:ext uri="{BB962C8B-B14F-4D97-AF65-F5344CB8AC3E}">
        <p14:creationId xmlns:p14="http://schemas.microsoft.com/office/powerpoint/2010/main" val="37959425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88147"/>
            <a:ext cx="8042276" cy="899773"/>
          </a:xfrm>
        </p:spPr>
        <p:txBody>
          <a:bodyPr>
            <a:normAutofit/>
          </a:bodyPr>
          <a:lstStyle/>
          <a:p>
            <a:r>
              <a:rPr lang="en-US" sz="3600" b="1" dirty="0" smtClean="0">
                <a:latin typeface="Calibri"/>
                <a:cs typeface="Calibri"/>
              </a:rPr>
              <a:t>Two things to look our for</a:t>
            </a:r>
            <a:endParaRPr lang="en-US" sz="3600" b="1" dirty="0">
              <a:latin typeface="Calibri"/>
              <a:cs typeface="Calibri"/>
            </a:endParaRPr>
          </a:p>
        </p:txBody>
      </p:sp>
      <p:sp>
        <p:nvSpPr>
          <p:cNvPr id="3" name="Content Placeholder 2"/>
          <p:cNvSpPr>
            <a:spLocks noGrp="1"/>
          </p:cNvSpPr>
          <p:nvPr>
            <p:ph idx="1"/>
          </p:nvPr>
        </p:nvSpPr>
        <p:spPr>
          <a:xfrm>
            <a:off x="549275" y="1616867"/>
            <a:ext cx="8042276" cy="5241133"/>
          </a:xfrm>
        </p:spPr>
        <p:txBody>
          <a:bodyPr>
            <a:normAutofit fontScale="92500"/>
          </a:bodyPr>
          <a:lstStyle/>
          <a:p>
            <a:pPr marL="0" indent="0">
              <a:buNone/>
            </a:pPr>
            <a:r>
              <a:rPr lang="en-GB" b="1" dirty="0" smtClean="0"/>
              <a:t>R1: National Risk Assessment (NRA)</a:t>
            </a:r>
          </a:p>
          <a:p>
            <a:pPr marL="0" indent="0">
              <a:buNone/>
            </a:pPr>
            <a:r>
              <a:rPr lang="en-US" i="1" dirty="0" smtClean="0"/>
              <a:t>Countries should identify, assess, and understand the money laundering and terrorist financing risks for the country</a:t>
            </a:r>
            <a:r>
              <a:rPr lang="en-US" dirty="0" smtClean="0"/>
              <a:t>... (</a:t>
            </a:r>
            <a:r>
              <a:rPr lang="en-US" i="1" dirty="0" smtClean="0"/>
              <a:t>FATF Methodology, 2016)</a:t>
            </a:r>
          </a:p>
          <a:p>
            <a:pPr marL="0" indent="0">
              <a:buNone/>
            </a:pPr>
            <a:endParaRPr lang="en-GB" b="1" dirty="0" smtClean="0"/>
          </a:p>
          <a:p>
            <a:pPr marL="0" indent="0">
              <a:buNone/>
            </a:pPr>
            <a:r>
              <a:rPr lang="en-GB" b="1" dirty="0" smtClean="0"/>
              <a:t>R8: Identifying NPOs at risk </a:t>
            </a:r>
            <a:endParaRPr lang="en-GB" dirty="0"/>
          </a:p>
          <a:p>
            <a:pPr marL="0" indent="0">
              <a:buNone/>
            </a:pPr>
            <a:r>
              <a:rPr lang="en-US" dirty="0" smtClean="0"/>
              <a:t>…</a:t>
            </a:r>
            <a:r>
              <a:rPr lang="en-US" i="1" dirty="0" smtClean="0"/>
              <a:t>identify the features and types of NPOs which by virtue of their activities or characteristics, are likely to be at risk of terrorist financing abuse</a:t>
            </a:r>
            <a:r>
              <a:rPr lang="en-US" dirty="0" smtClean="0"/>
              <a:t>. </a:t>
            </a:r>
            <a:br>
              <a:rPr lang="en-US" dirty="0" smtClean="0"/>
            </a:br>
            <a:r>
              <a:rPr lang="en-US" dirty="0" smtClean="0"/>
              <a:t>(</a:t>
            </a:r>
            <a:r>
              <a:rPr lang="en-US" i="1" dirty="0" smtClean="0"/>
              <a:t>FATF Methodology, 2016)</a:t>
            </a:r>
            <a:r>
              <a:rPr lang="en-US" dirty="0" smtClean="0"/>
              <a:t> </a:t>
            </a:r>
            <a:endParaRPr lang="en-GB" dirty="0"/>
          </a:p>
        </p:txBody>
      </p:sp>
      <p:sp>
        <p:nvSpPr>
          <p:cNvPr id="6" name="Slide Number Placeholder 5"/>
          <p:cNvSpPr>
            <a:spLocks noGrp="1"/>
          </p:cNvSpPr>
          <p:nvPr>
            <p:ph type="sldNum" sz="quarter" idx="12"/>
          </p:nvPr>
        </p:nvSpPr>
        <p:spPr/>
        <p:txBody>
          <a:bodyPr/>
          <a:lstStyle/>
          <a:p>
            <a:fld id="{506CD783-4055-4724-A0CD-D09FF5C221B0}" type="slidenum">
              <a:rPr lang="en-US" smtClean="0"/>
              <a:t>21</a:t>
            </a:fld>
            <a:endParaRPr lang="en-US"/>
          </a:p>
        </p:txBody>
      </p:sp>
    </p:spTree>
    <p:extLst>
      <p:ext uri="{BB962C8B-B14F-4D97-AF65-F5344CB8AC3E}">
        <p14:creationId xmlns:p14="http://schemas.microsoft.com/office/powerpoint/2010/main" val="1184266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53568"/>
            <a:ext cx="8042276" cy="666185"/>
          </a:xfrm>
        </p:spPr>
        <p:txBody>
          <a:bodyPr>
            <a:normAutofit fontScale="90000"/>
          </a:bodyPr>
          <a:lstStyle/>
          <a:p>
            <a:r>
              <a:rPr lang="en-US" b="1" dirty="0" smtClean="0">
                <a:latin typeface="Calibri"/>
                <a:cs typeface="Calibri"/>
              </a:rPr>
              <a:t>Their Significance</a:t>
            </a:r>
            <a:endParaRPr lang="en-US" sz="4400" b="1" dirty="0">
              <a:latin typeface="Calibri"/>
              <a:cs typeface="Calibri"/>
            </a:endParaRPr>
          </a:p>
        </p:txBody>
      </p:sp>
      <p:sp>
        <p:nvSpPr>
          <p:cNvPr id="3" name="Content Placeholder 2"/>
          <p:cNvSpPr>
            <a:spLocks noGrp="1"/>
          </p:cNvSpPr>
          <p:nvPr>
            <p:ph idx="1"/>
          </p:nvPr>
        </p:nvSpPr>
        <p:spPr>
          <a:xfrm>
            <a:off x="666061" y="1357731"/>
            <a:ext cx="8042276" cy="5155241"/>
          </a:xfrm>
        </p:spPr>
        <p:txBody>
          <a:bodyPr>
            <a:normAutofit/>
          </a:bodyPr>
          <a:lstStyle/>
          <a:p>
            <a:pPr marL="0" indent="0">
              <a:defRPr/>
            </a:pPr>
            <a:r>
              <a:rPr lang="en-US" sz="2800" dirty="0" smtClean="0">
                <a:latin typeface="Calibri"/>
                <a:cs typeface="Calibri"/>
              </a:rPr>
              <a:t> Setting the TF Agenda</a:t>
            </a:r>
          </a:p>
          <a:p>
            <a:pPr marL="0" indent="0">
              <a:defRPr/>
            </a:pPr>
            <a:r>
              <a:rPr lang="en-US" sz="2800" dirty="0" smtClean="0">
                <a:latin typeface="Calibri"/>
                <a:cs typeface="Calibri"/>
              </a:rPr>
              <a:t> Justifies national policies and actions</a:t>
            </a:r>
          </a:p>
          <a:p>
            <a:pPr marL="0" indent="0">
              <a:defRPr/>
            </a:pPr>
            <a:r>
              <a:rPr lang="en-US" sz="2800" dirty="0" smtClean="0">
                <a:latin typeface="Calibri"/>
                <a:cs typeface="Calibri"/>
              </a:rPr>
              <a:t> In some cases, an opportunity to prevent excessive regulation</a:t>
            </a:r>
          </a:p>
          <a:p>
            <a:pPr marL="0" indent="0">
              <a:buNone/>
              <a:defRPr/>
            </a:pPr>
            <a:r>
              <a:rPr lang="en-US" sz="2800" dirty="0" smtClean="0">
                <a:latin typeface="Calibri"/>
                <a:cs typeface="Calibri"/>
              </a:rPr>
              <a:t>	</a:t>
            </a:r>
            <a:r>
              <a:rPr lang="en-US" sz="2800" i="1" dirty="0" smtClean="0"/>
              <a:t> “It may be possible that existing measures are 	sufficient to address the current TF risk to the 	NPO sector identified in a country.”</a:t>
            </a:r>
          </a:p>
          <a:p>
            <a:pPr marL="0" indent="0">
              <a:buNone/>
              <a:defRPr/>
            </a:pPr>
            <a:r>
              <a:rPr lang="en-US" sz="2800" i="1" dirty="0" smtClean="0">
                <a:latin typeface="Calibri"/>
                <a:cs typeface="Calibri"/>
              </a:rPr>
              <a:t>				Best Practices Paper, 7(b))</a:t>
            </a:r>
            <a:r>
              <a:rPr lang="en-US" sz="2800" dirty="0" smtClean="0">
                <a:latin typeface="Calibri"/>
                <a:cs typeface="Calibri"/>
              </a:rPr>
              <a:t>  </a:t>
            </a:r>
            <a:endParaRPr lang="ta-IN" sz="2800" dirty="0" smtClean="0">
              <a:latin typeface="Calibri"/>
              <a:cs typeface="Calibri"/>
            </a:endParaRPr>
          </a:p>
        </p:txBody>
      </p:sp>
      <p:sp>
        <p:nvSpPr>
          <p:cNvPr id="6" name="Slide Number Placeholder 5"/>
          <p:cNvSpPr>
            <a:spLocks noGrp="1"/>
          </p:cNvSpPr>
          <p:nvPr>
            <p:ph type="sldNum" sz="quarter" idx="12"/>
          </p:nvPr>
        </p:nvSpPr>
        <p:spPr/>
        <p:txBody>
          <a:bodyPr/>
          <a:lstStyle/>
          <a:p>
            <a:fld id="{506CD783-4055-4724-A0CD-D09FF5C221B0}" type="slidenum">
              <a:rPr lang="en-US" smtClean="0"/>
              <a:t>22</a:t>
            </a:fld>
            <a:endParaRPr lang="en-US"/>
          </a:p>
        </p:txBody>
      </p:sp>
    </p:spTree>
    <p:extLst>
      <p:ext uri="{BB962C8B-B14F-4D97-AF65-F5344CB8AC3E}">
        <p14:creationId xmlns:p14="http://schemas.microsoft.com/office/powerpoint/2010/main" val="25678357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53568"/>
            <a:ext cx="8042276" cy="666185"/>
          </a:xfrm>
        </p:spPr>
        <p:txBody>
          <a:bodyPr>
            <a:normAutofit fontScale="90000"/>
          </a:bodyPr>
          <a:lstStyle/>
          <a:p>
            <a:r>
              <a:rPr lang="en-US" b="1" dirty="0" smtClean="0">
                <a:latin typeface="Calibri"/>
                <a:cs typeface="Calibri"/>
              </a:rPr>
              <a:t>Problems and Risks</a:t>
            </a:r>
            <a:endParaRPr lang="en-US" sz="4400" b="1" dirty="0">
              <a:latin typeface="Calibri"/>
              <a:cs typeface="Calibri"/>
            </a:endParaRPr>
          </a:p>
        </p:txBody>
      </p:sp>
      <p:sp>
        <p:nvSpPr>
          <p:cNvPr id="3" name="Content Placeholder 2"/>
          <p:cNvSpPr>
            <a:spLocks noGrp="1"/>
          </p:cNvSpPr>
          <p:nvPr>
            <p:ph idx="1"/>
          </p:nvPr>
        </p:nvSpPr>
        <p:spPr>
          <a:xfrm>
            <a:off x="666061" y="1357731"/>
            <a:ext cx="8042276" cy="5155241"/>
          </a:xfrm>
        </p:spPr>
        <p:txBody>
          <a:bodyPr>
            <a:normAutofit/>
          </a:bodyPr>
          <a:lstStyle/>
          <a:p>
            <a:pPr marL="0" indent="0">
              <a:defRPr/>
            </a:pPr>
            <a:r>
              <a:rPr lang="en-US" sz="4400" dirty="0" smtClean="0">
                <a:latin typeface="Calibri"/>
                <a:cs typeface="Calibri"/>
              </a:rPr>
              <a:t> No data</a:t>
            </a:r>
          </a:p>
          <a:p>
            <a:pPr marL="0" indent="0">
              <a:defRPr/>
            </a:pPr>
            <a:r>
              <a:rPr lang="en-US" sz="4400" dirty="0" smtClean="0">
                <a:latin typeface="Calibri"/>
                <a:cs typeface="Calibri"/>
              </a:rPr>
              <a:t> Confidentiality </a:t>
            </a:r>
          </a:p>
          <a:p>
            <a:pPr marL="0" indent="0">
              <a:defRPr/>
            </a:pPr>
            <a:r>
              <a:rPr lang="en-US" sz="4400" dirty="0" smtClean="0">
                <a:latin typeface="Calibri"/>
                <a:cs typeface="Calibri"/>
              </a:rPr>
              <a:t> Circular </a:t>
            </a:r>
            <a:r>
              <a:rPr lang="en-US" sz="4400" dirty="0" err="1" smtClean="0">
                <a:latin typeface="Calibri"/>
                <a:cs typeface="Calibri"/>
              </a:rPr>
              <a:t>categorisation</a:t>
            </a:r>
            <a:r>
              <a:rPr lang="en-US" sz="4400" dirty="0" smtClean="0">
                <a:latin typeface="Calibri"/>
                <a:cs typeface="Calibri"/>
              </a:rPr>
              <a:t> </a:t>
            </a:r>
          </a:p>
          <a:p>
            <a:pPr marL="0" indent="0">
              <a:defRPr/>
            </a:pPr>
            <a:r>
              <a:rPr lang="en-US" sz="4400" dirty="0" smtClean="0">
                <a:latin typeface="Calibri"/>
                <a:cs typeface="Calibri"/>
              </a:rPr>
              <a:t> Singling out</a:t>
            </a:r>
          </a:p>
          <a:p>
            <a:pPr marL="0" indent="0">
              <a:defRPr/>
            </a:pPr>
            <a:r>
              <a:rPr lang="en-US" sz="4400" dirty="0" smtClean="0">
                <a:latin typeface="Calibri"/>
                <a:cs typeface="Calibri"/>
              </a:rPr>
              <a:t> De-risking</a:t>
            </a:r>
            <a:endParaRPr lang="ta-IN" sz="4400" dirty="0" smtClean="0">
              <a:latin typeface="Calibri"/>
              <a:cs typeface="Calibri"/>
            </a:endParaRPr>
          </a:p>
        </p:txBody>
      </p:sp>
      <p:sp>
        <p:nvSpPr>
          <p:cNvPr id="6" name="Slide Number Placeholder 5"/>
          <p:cNvSpPr>
            <a:spLocks noGrp="1"/>
          </p:cNvSpPr>
          <p:nvPr>
            <p:ph type="sldNum" sz="quarter" idx="12"/>
          </p:nvPr>
        </p:nvSpPr>
        <p:spPr/>
        <p:txBody>
          <a:bodyPr/>
          <a:lstStyle/>
          <a:p>
            <a:fld id="{506CD783-4055-4724-A0CD-D09FF5C221B0}" type="slidenum">
              <a:rPr lang="en-US" smtClean="0"/>
              <a:t>23</a:t>
            </a:fld>
            <a:endParaRPr lang="en-US"/>
          </a:p>
        </p:txBody>
      </p:sp>
    </p:spTree>
    <p:extLst>
      <p:ext uri="{BB962C8B-B14F-4D97-AF65-F5344CB8AC3E}">
        <p14:creationId xmlns:p14="http://schemas.microsoft.com/office/powerpoint/2010/main" val="13080967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53568"/>
            <a:ext cx="8042276" cy="666185"/>
          </a:xfrm>
        </p:spPr>
        <p:txBody>
          <a:bodyPr>
            <a:normAutofit fontScale="90000"/>
          </a:bodyPr>
          <a:lstStyle/>
          <a:p>
            <a:r>
              <a:rPr lang="en-US" b="1" dirty="0" smtClean="0">
                <a:latin typeface="Calibri"/>
                <a:cs typeface="Calibri"/>
              </a:rPr>
              <a:t>Opportunities: </a:t>
            </a:r>
            <a:r>
              <a:rPr lang="en-US" dirty="0" smtClean="0">
                <a:cs typeface="Calibri"/>
              </a:rPr>
              <a:t>Risk based approach </a:t>
            </a:r>
            <a:endParaRPr lang="en-US" sz="4400" b="1" dirty="0">
              <a:latin typeface="Calibri"/>
              <a:cs typeface="Calibri"/>
            </a:endParaRPr>
          </a:p>
        </p:txBody>
      </p:sp>
      <p:sp>
        <p:nvSpPr>
          <p:cNvPr id="3" name="Content Placeholder 2"/>
          <p:cNvSpPr>
            <a:spLocks noGrp="1"/>
          </p:cNvSpPr>
          <p:nvPr>
            <p:ph idx="1"/>
          </p:nvPr>
        </p:nvSpPr>
        <p:spPr>
          <a:xfrm>
            <a:off x="666061" y="1357731"/>
            <a:ext cx="8042276" cy="5155241"/>
          </a:xfrm>
        </p:spPr>
        <p:txBody>
          <a:bodyPr>
            <a:normAutofit/>
          </a:bodyPr>
          <a:lstStyle/>
          <a:p>
            <a:pPr marL="0" indent="0">
              <a:buNone/>
              <a:defRPr/>
            </a:pPr>
            <a:r>
              <a:rPr lang="en-US" sz="3600" dirty="0" smtClean="0">
                <a:latin typeface="Calibri"/>
                <a:cs typeface="Calibri"/>
              </a:rPr>
              <a:t>The requirements of Recommendation 8 </a:t>
            </a:r>
            <a:r>
              <a:rPr lang="en-US" sz="3600" b="1" i="1" dirty="0" smtClean="0">
                <a:latin typeface="Calibri"/>
                <a:cs typeface="Calibri"/>
              </a:rPr>
              <a:t>only</a:t>
            </a:r>
            <a:r>
              <a:rPr lang="en-US" sz="3600" dirty="0" smtClean="0">
                <a:latin typeface="Calibri"/>
                <a:cs typeface="Calibri"/>
              </a:rPr>
              <a:t>  apply to those NPOs which are considered </a:t>
            </a:r>
            <a:r>
              <a:rPr lang="ta-IN" sz="3600" u="sng" dirty="0" smtClean="0">
                <a:latin typeface="Calibri"/>
                <a:cs typeface="Calibri"/>
              </a:rPr>
              <a:t>at </a:t>
            </a:r>
            <a:r>
              <a:rPr lang="en-US" sz="3600" u="sng" dirty="0" smtClean="0">
                <a:latin typeface="Calibri"/>
                <a:cs typeface="Calibri"/>
              </a:rPr>
              <a:t>risk </a:t>
            </a:r>
            <a:r>
              <a:rPr lang="en-US" sz="3600" dirty="0" smtClean="0">
                <a:latin typeface="Calibri"/>
                <a:cs typeface="Calibri"/>
              </a:rPr>
              <a:t>for terrorist financing purposes. </a:t>
            </a:r>
          </a:p>
          <a:p>
            <a:pPr marL="400050" lvl="1" indent="0">
              <a:defRPr/>
            </a:pPr>
            <a:r>
              <a:rPr lang="en-US" sz="3200" dirty="0" smtClean="0">
                <a:latin typeface="Calibri"/>
                <a:cs typeface="Calibri"/>
              </a:rPr>
              <a:t> Regulation must be justified</a:t>
            </a:r>
          </a:p>
          <a:p>
            <a:pPr marL="400050" lvl="1" indent="0">
              <a:defRPr/>
            </a:pPr>
            <a:r>
              <a:rPr lang="en-US" sz="3200" dirty="0" smtClean="0">
                <a:latin typeface="Calibri"/>
                <a:cs typeface="Calibri"/>
              </a:rPr>
              <a:t> Undermines old safety-first approach of over-regulation </a:t>
            </a:r>
            <a:endParaRPr lang="en-US" sz="3600" dirty="0" smtClean="0">
              <a:latin typeface="Calibri"/>
              <a:cs typeface="Calibri"/>
            </a:endParaRPr>
          </a:p>
        </p:txBody>
      </p:sp>
      <p:sp>
        <p:nvSpPr>
          <p:cNvPr id="6" name="Slide Number Placeholder 5"/>
          <p:cNvSpPr>
            <a:spLocks noGrp="1"/>
          </p:cNvSpPr>
          <p:nvPr>
            <p:ph type="sldNum" sz="quarter" idx="12"/>
          </p:nvPr>
        </p:nvSpPr>
        <p:spPr/>
        <p:txBody>
          <a:bodyPr/>
          <a:lstStyle/>
          <a:p>
            <a:fld id="{506CD783-4055-4724-A0CD-D09FF5C221B0}" type="slidenum">
              <a:rPr lang="en-US" smtClean="0"/>
              <a:t>24</a:t>
            </a:fld>
            <a:endParaRPr lang="en-US"/>
          </a:p>
        </p:txBody>
      </p:sp>
    </p:spTree>
    <p:extLst>
      <p:ext uri="{BB962C8B-B14F-4D97-AF65-F5344CB8AC3E}">
        <p14:creationId xmlns:p14="http://schemas.microsoft.com/office/powerpoint/2010/main" val="37554861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53569"/>
            <a:ext cx="8042276" cy="534791"/>
          </a:xfrm>
        </p:spPr>
        <p:txBody>
          <a:bodyPr>
            <a:normAutofit fontScale="90000"/>
          </a:bodyPr>
          <a:lstStyle/>
          <a:p>
            <a:r>
              <a:rPr lang="en-US" sz="3600" dirty="0">
                <a:latin typeface="Calibri"/>
                <a:cs typeface="Calibri"/>
              </a:rPr>
              <a:t>Case Study: Norway </a:t>
            </a:r>
            <a:r>
              <a:rPr lang="en-US" sz="3600" dirty="0" err="1">
                <a:latin typeface="Calibri"/>
                <a:cs typeface="Calibri"/>
              </a:rPr>
              <a:t>vs</a:t>
            </a:r>
            <a:r>
              <a:rPr lang="en-US" sz="3600" dirty="0">
                <a:latin typeface="Calibri"/>
                <a:cs typeface="Calibri"/>
              </a:rPr>
              <a:t> Ethiopia</a:t>
            </a:r>
          </a:p>
        </p:txBody>
      </p:sp>
      <p:sp>
        <p:nvSpPr>
          <p:cNvPr id="3" name="Content Placeholder 2"/>
          <p:cNvSpPr>
            <a:spLocks noGrp="1"/>
          </p:cNvSpPr>
          <p:nvPr>
            <p:ph idx="1"/>
          </p:nvPr>
        </p:nvSpPr>
        <p:spPr/>
        <p:txBody>
          <a:bodyPr/>
          <a:lstStyle/>
          <a:p>
            <a:endParaRPr lang="en-US"/>
          </a:p>
        </p:txBody>
      </p:sp>
      <p:pic>
        <p:nvPicPr>
          <p:cNvPr id="6" name="Picture 31"/>
          <p:cNvPicPr>
            <a:picLocks noChangeAspect="1" noChangeArrowheads="1"/>
          </p:cNvPicPr>
          <p:nvPr/>
        </p:nvPicPr>
        <p:blipFill>
          <a:blip r:embed="rId3" cstate="print"/>
          <a:srcRect/>
          <a:stretch>
            <a:fillRect/>
          </a:stretch>
        </p:blipFill>
        <p:spPr bwMode="auto">
          <a:xfrm>
            <a:off x="428625" y="1197139"/>
            <a:ext cx="8286750" cy="4233784"/>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506CD783-4055-4724-A0CD-D09FF5C221B0}" type="slidenum">
              <a:rPr lang="en-US" smtClean="0"/>
              <a:t>25</a:t>
            </a:fld>
            <a:endParaRPr lang="en-US"/>
          </a:p>
        </p:txBody>
      </p:sp>
    </p:spTree>
    <p:extLst>
      <p:ext uri="{BB962C8B-B14F-4D97-AF65-F5344CB8AC3E}">
        <p14:creationId xmlns:p14="http://schemas.microsoft.com/office/powerpoint/2010/main" val="36615350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53569"/>
            <a:ext cx="8042276" cy="534791"/>
          </a:xfrm>
        </p:spPr>
        <p:txBody>
          <a:bodyPr>
            <a:normAutofit fontScale="90000"/>
          </a:bodyPr>
          <a:lstStyle/>
          <a:p>
            <a:r>
              <a:rPr lang="en-US" sz="3600" dirty="0">
                <a:latin typeface="Calibri"/>
                <a:cs typeface="Calibri"/>
              </a:rPr>
              <a:t>Case Study: Norway </a:t>
            </a:r>
            <a:r>
              <a:rPr lang="en-US" sz="3600" dirty="0" err="1">
                <a:latin typeface="Calibri"/>
                <a:cs typeface="Calibri"/>
              </a:rPr>
              <a:t>vs</a:t>
            </a:r>
            <a:r>
              <a:rPr lang="en-US" sz="3600" dirty="0">
                <a:latin typeface="Calibri"/>
                <a:cs typeface="Calibri"/>
              </a:rPr>
              <a:t> Ethiopia</a:t>
            </a:r>
          </a:p>
        </p:txBody>
      </p:sp>
      <p:sp>
        <p:nvSpPr>
          <p:cNvPr id="3" name="Content Placeholder 2"/>
          <p:cNvSpPr>
            <a:spLocks noGrp="1"/>
          </p:cNvSpPr>
          <p:nvPr>
            <p:ph idx="1"/>
          </p:nvPr>
        </p:nvSpPr>
        <p:spPr/>
        <p:txBody>
          <a:bodyPr/>
          <a:lstStyle/>
          <a:p>
            <a:endParaRPr lang="en-US"/>
          </a:p>
        </p:txBody>
      </p:sp>
      <p:pic>
        <p:nvPicPr>
          <p:cNvPr id="5" name="Picture 2"/>
          <p:cNvPicPr>
            <a:picLocks noChangeAspect="1" noChangeArrowheads="1"/>
          </p:cNvPicPr>
          <p:nvPr/>
        </p:nvPicPr>
        <p:blipFill>
          <a:blip r:embed="rId3" cstate="print"/>
          <a:srcRect/>
          <a:stretch>
            <a:fillRect/>
          </a:stretch>
        </p:blipFill>
        <p:spPr bwMode="auto">
          <a:xfrm>
            <a:off x="419100" y="1357732"/>
            <a:ext cx="8305800" cy="427758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506CD783-4055-4724-A0CD-D09FF5C221B0}" type="slidenum">
              <a:rPr lang="en-US" smtClean="0"/>
              <a:t>26</a:t>
            </a:fld>
            <a:endParaRPr lang="en-US"/>
          </a:p>
        </p:txBody>
      </p:sp>
    </p:spTree>
    <p:extLst>
      <p:ext uri="{BB962C8B-B14F-4D97-AF65-F5344CB8AC3E}">
        <p14:creationId xmlns:p14="http://schemas.microsoft.com/office/powerpoint/2010/main" val="5054807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53569"/>
            <a:ext cx="8042276" cy="534791"/>
          </a:xfrm>
        </p:spPr>
        <p:txBody>
          <a:bodyPr>
            <a:normAutofit fontScale="90000"/>
          </a:bodyPr>
          <a:lstStyle/>
          <a:p>
            <a:r>
              <a:rPr lang="en-US" sz="3600" dirty="0">
                <a:latin typeface="Calibri"/>
                <a:cs typeface="Calibri"/>
              </a:rPr>
              <a:t>Case Study: Norway </a:t>
            </a:r>
            <a:r>
              <a:rPr lang="en-US" sz="3600" dirty="0" err="1">
                <a:latin typeface="Calibri"/>
                <a:cs typeface="Calibri"/>
              </a:rPr>
              <a:t>vs</a:t>
            </a:r>
            <a:r>
              <a:rPr lang="en-US" sz="3600" dirty="0">
                <a:latin typeface="Calibri"/>
                <a:cs typeface="Calibri"/>
              </a:rPr>
              <a:t> Ethiopia</a:t>
            </a:r>
          </a:p>
        </p:txBody>
      </p:sp>
      <p:sp>
        <p:nvSpPr>
          <p:cNvPr id="3" name="Content Placeholder 2"/>
          <p:cNvSpPr>
            <a:spLocks noGrp="1"/>
          </p:cNvSpPr>
          <p:nvPr>
            <p:ph idx="1"/>
          </p:nvPr>
        </p:nvSpPr>
        <p:spPr/>
        <p:txBody>
          <a:bodyPr/>
          <a:lstStyle/>
          <a:p>
            <a:endParaRPr lang="en-US"/>
          </a:p>
        </p:txBody>
      </p:sp>
      <p:pic>
        <p:nvPicPr>
          <p:cNvPr id="6" name="Picture 2"/>
          <p:cNvPicPr>
            <a:picLocks noChangeAspect="1" noChangeArrowheads="1"/>
          </p:cNvPicPr>
          <p:nvPr/>
        </p:nvPicPr>
        <p:blipFill>
          <a:blip r:embed="rId3" cstate="print"/>
          <a:srcRect/>
          <a:stretch>
            <a:fillRect/>
          </a:stretch>
        </p:blipFill>
        <p:spPr bwMode="auto">
          <a:xfrm>
            <a:off x="428625" y="1284734"/>
            <a:ext cx="8286750" cy="4248383"/>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506CD783-4055-4724-A0CD-D09FF5C221B0}" type="slidenum">
              <a:rPr lang="en-US" smtClean="0"/>
              <a:t>27</a:t>
            </a:fld>
            <a:endParaRPr lang="en-US"/>
          </a:p>
        </p:txBody>
      </p:sp>
    </p:spTree>
    <p:extLst>
      <p:ext uri="{BB962C8B-B14F-4D97-AF65-F5344CB8AC3E}">
        <p14:creationId xmlns:p14="http://schemas.microsoft.com/office/powerpoint/2010/main" val="14360194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53568"/>
            <a:ext cx="8042276" cy="666185"/>
          </a:xfrm>
        </p:spPr>
        <p:txBody>
          <a:bodyPr>
            <a:normAutofit fontScale="90000"/>
          </a:bodyPr>
          <a:lstStyle/>
          <a:p>
            <a:r>
              <a:rPr lang="en-US" b="1" dirty="0" smtClean="0">
                <a:latin typeface="Calibri"/>
                <a:cs typeface="Calibri"/>
              </a:rPr>
              <a:t>Opportunities: Consultation</a:t>
            </a:r>
            <a:endParaRPr lang="en-US" sz="4400" b="1" dirty="0">
              <a:latin typeface="Calibri"/>
              <a:cs typeface="Calibri"/>
            </a:endParaRPr>
          </a:p>
        </p:txBody>
      </p:sp>
      <p:sp>
        <p:nvSpPr>
          <p:cNvPr id="3" name="Content Placeholder 2"/>
          <p:cNvSpPr>
            <a:spLocks noGrp="1"/>
          </p:cNvSpPr>
          <p:nvPr>
            <p:ph idx="1"/>
          </p:nvPr>
        </p:nvSpPr>
        <p:spPr>
          <a:xfrm>
            <a:off x="666061" y="1111348"/>
            <a:ext cx="8042276" cy="5521001"/>
          </a:xfrm>
        </p:spPr>
        <p:txBody>
          <a:bodyPr>
            <a:normAutofit fontScale="62500" lnSpcReduction="20000"/>
          </a:bodyPr>
          <a:lstStyle/>
          <a:p>
            <a:pPr lvl="0"/>
            <a:r>
              <a:rPr lang="en-GB" sz="4400" dirty="0" smtClean="0"/>
              <a:t>FATF expects authorities to consult with all stakeholders when undertaking a risk assessment; </a:t>
            </a:r>
          </a:p>
          <a:p>
            <a:pPr lvl="0"/>
            <a:r>
              <a:rPr lang="en-GB" sz="4400" dirty="0" smtClean="0"/>
              <a:t>‘Stakeholders’ should include civil society; </a:t>
            </a:r>
          </a:p>
          <a:p>
            <a:pPr lvl="0"/>
            <a:r>
              <a:rPr lang="en-GB" sz="4400" dirty="0" smtClean="0"/>
              <a:t>Evaluators will be looking for evidence of such consultation when assessing R1 and IO.1; </a:t>
            </a:r>
          </a:p>
          <a:p>
            <a:pPr lvl="0"/>
            <a:r>
              <a:rPr lang="en-GB" sz="4400" dirty="0" smtClean="0"/>
              <a:t>That R1 and IO.1 are the most important of the Recommendations and Immediate Outcomes; </a:t>
            </a:r>
            <a:br>
              <a:rPr lang="en-GB" sz="4400" dirty="0" smtClean="0"/>
            </a:br>
            <a:r>
              <a:rPr lang="en-GB" sz="4400" dirty="0" smtClean="0"/>
              <a:t/>
            </a:r>
            <a:br>
              <a:rPr lang="en-GB" sz="4400" dirty="0" smtClean="0"/>
            </a:br>
            <a:r>
              <a:rPr lang="en-GB" sz="4400" dirty="0" smtClean="0"/>
              <a:t>and furthermore...</a:t>
            </a:r>
            <a:br>
              <a:rPr lang="en-GB" sz="4400" dirty="0" smtClean="0"/>
            </a:br>
            <a:endParaRPr lang="en-GB" sz="4400" dirty="0" smtClean="0"/>
          </a:p>
          <a:p>
            <a:pPr lvl="0"/>
            <a:r>
              <a:rPr lang="en-GB" sz="4400" dirty="0" smtClean="0"/>
              <a:t>That countries should specifically work with NPOs to develop and refine best practices to address terrorist financing risk and vulnerabilities in the NPO sector. </a:t>
            </a:r>
            <a:endParaRPr lang="en-US" sz="4400" dirty="0" smtClean="0">
              <a:latin typeface="Calibri"/>
              <a:cs typeface="Calibri"/>
            </a:endParaRPr>
          </a:p>
        </p:txBody>
      </p:sp>
      <p:sp>
        <p:nvSpPr>
          <p:cNvPr id="6" name="Slide Number Placeholder 5"/>
          <p:cNvSpPr>
            <a:spLocks noGrp="1"/>
          </p:cNvSpPr>
          <p:nvPr>
            <p:ph type="sldNum" sz="quarter" idx="12"/>
          </p:nvPr>
        </p:nvSpPr>
        <p:spPr/>
        <p:txBody>
          <a:bodyPr/>
          <a:lstStyle/>
          <a:p>
            <a:fld id="{506CD783-4055-4724-A0CD-D09FF5C221B0}" type="slidenum">
              <a:rPr lang="en-US" smtClean="0"/>
              <a:t>28</a:t>
            </a:fld>
            <a:endParaRPr lang="en-US"/>
          </a:p>
        </p:txBody>
      </p:sp>
    </p:spTree>
    <p:extLst>
      <p:ext uri="{BB962C8B-B14F-4D97-AF65-F5344CB8AC3E}">
        <p14:creationId xmlns:p14="http://schemas.microsoft.com/office/powerpoint/2010/main" val="25985789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53568"/>
            <a:ext cx="8042276" cy="666185"/>
          </a:xfrm>
        </p:spPr>
        <p:txBody>
          <a:bodyPr>
            <a:normAutofit fontScale="90000"/>
          </a:bodyPr>
          <a:lstStyle/>
          <a:p>
            <a:r>
              <a:rPr lang="en-US" b="1" dirty="0" smtClean="0">
                <a:latin typeface="Calibri"/>
                <a:cs typeface="Calibri"/>
              </a:rPr>
              <a:t>Actions</a:t>
            </a:r>
            <a:endParaRPr lang="en-US" sz="4400" b="1" dirty="0">
              <a:latin typeface="Calibri"/>
              <a:cs typeface="Calibri"/>
            </a:endParaRPr>
          </a:p>
        </p:txBody>
      </p:sp>
      <p:sp>
        <p:nvSpPr>
          <p:cNvPr id="3" name="Content Placeholder 2"/>
          <p:cNvSpPr>
            <a:spLocks noGrp="1"/>
          </p:cNvSpPr>
          <p:nvPr>
            <p:ph idx="1"/>
          </p:nvPr>
        </p:nvSpPr>
        <p:spPr>
          <a:xfrm>
            <a:off x="666061" y="1406769"/>
            <a:ext cx="8042276" cy="5155241"/>
          </a:xfrm>
        </p:spPr>
        <p:txBody>
          <a:bodyPr>
            <a:normAutofit/>
          </a:bodyPr>
          <a:lstStyle/>
          <a:p>
            <a:pPr marL="0" indent="0">
              <a:defRPr/>
            </a:pPr>
            <a:r>
              <a:rPr lang="en-US" sz="4400" dirty="0" smtClean="0">
                <a:latin typeface="Calibri"/>
                <a:cs typeface="Calibri"/>
              </a:rPr>
              <a:t> National level focus</a:t>
            </a:r>
          </a:p>
          <a:p>
            <a:pPr marL="0" indent="0">
              <a:defRPr/>
            </a:pPr>
            <a:endParaRPr lang="en-US" sz="4400" dirty="0" smtClean="0">
              <a:latin typeface="Calibri"/>
              <a:cs typeface="Calibri"/>
            </a:endParaRPr>
          </a:p>
          <a:p>
            <a:pPr marL="0" indent="0">
              <a:defRPr/>
            </a:pPr>
            <a:r>
              <a:rPr lang="en-US" sz="4400" dirty="0" smtClean="0">
                <a:latin typeface="Calibri"/>
                <a:cs typeface="Calibri"/>
              </a:rPr>
              <a:t> Engage with the FIU</a:t>
            </a:r>
          </a:p>
          <a:p>
            <a:pPr marL="0" indent="0">
              <a:defRPr/>
            </a:pPr>
            <a:endParaRPr lang="en-US" sz="4400" dirty="0" smtClean="0">
              <a:latin typeface="Calibri"/>
              <a:cs typeface="Calibri"/>
            </a:endParaRPr>
          </a:p>
          <a:p>
            <a:pPr marL="0" indent="0">
              <a:defRPr/>
            </a:pPr>
            <a:r>
              <a:rPr lang="en-US" sz="4400" dirty="0" smtClean="0">
                <a:latin typeface="Calibri"/>
                <a:cs typeface="Calibri"/>
              </a:rPr>
              <a:t> Challenge the old narrative</a:t>
            </a:r>
          </a:p>
        </p:txBody>
      </p:sp>
      <p:sp>
        <p:nvSpPr>
          <p:cNvPr id="6" name="Slide Number Placeholder 5"/>
          <p:cNvSpPr>
            <a:spLocks noGrp="1"/>
          </p:cNvSpPr>
          <p:nvPr>
            <p:ph type="sldNum" sz="quarter" idx="12"/>
          </p:nvPr>
        </p:nvSpPr>
        <p:spPr/>
        <p:txBody>
          <a:bodyPr/>
          <a:lstStyle/>
          <a:p>
            <a:fld id="{506CD783-4055-4724-A0CD-D09FF5C221B0}" type="slidenum">
              <a:rPr lang="en-US" smtClean="0"/>
              <a:t>29</a:t>
            </a:fld>
            <a:endParaRPr lang="en-US"/>
          </a:p>
        </p:txBody>
      </p:sp>
    </p:spTree>
    <p:extLst>
      <p:ext uri="{BB962C8B-B14F-4D97-AF65-F5344CB8AC3E}">
        <p14:creationId xmlns:p14="http://schemas.microsoft.com/office/powerpoint/2010/main" val="423739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699022"/>
            <a:ext cx="6858000" cy="947271"/>
          </a:xfrm>
        </p:spPr>
        <p:txBody>
          <a:bodyPr>
            <a:normAutofit fontScale="90000"/>
          </a:bodyPr>
          <a:lstStyle/>
          <a:p>
            <a:r>
              <a:rPr lang="nl-NL" sz="4050" dirty="0" err="1"/>
              <a:t>What</a:t>
            </a:r>
            <a:r>
              <a:rPr lang="nl-NL" sz="4050" dirty="0"/>
              <a:t> is </a:t>
            </a:r>
            <a:r>
              <a:rPr lang="nl-NL" sz="4050" dirty="0" err="1"/>
              <a:t>the</a:t>
            </a:r>
            <a:r>
              <a:rPr lang="nl-NL" sz="4050" dirty="0"/>
              <a:t> FATF </a:t>
            </a:r>
            <a:r>
              <a:rPr lang="nl-NL" sz="4050" dirty="0" err="1"/>
              <a:t>and</a:t>
            </a:r>
            <a:r>
              <a:rPr lang="nl-NL" sz="4050" dirty="0"/>
              <a:t> </a:t>
            </a:r>
            <a:r>
              <a:rPr lang="nl-NL" sz="4050" dirty="0" err="1"/>
              <a:t>Why</a:t>
            </a:r>
            <a:r>
              <a:rPr lang="nl-NL" sz="4050" dirty="0"/>
              <a:t> is </a:t>
            </a:r>
            <a:r>
              <a:rPr lang="nl-NL" sz="4050" dirty="0" err="1"/>
              <a:t>it</a:t>
            </a:r>
            <a:r>
              <a:rPr lang="nl-NL" sz="4050" dirty="0"/>
              <a:t> important</a:t>
            </a:r>
          </a:p>
        </p:txBody>
      </p:sp>
      <p:sp>
        <p:nvSpPr>
          <p:cNvPr id="3" name="Ondertitel 2"/>
          <p:cNvSpPr>
            <a:spLocks noGrp="1"/>
          </p:cNvSpPr>
          <p:nvPr>
            <p:ph type="subTitle" idx="1"/>
          </p:nvPr>
        </p:nvSpPr>
        <p:spPr>
          <a:xfrm>
            <a:off x="1182756" y="2700958"/>
            <a:ext cx="6858000" cy="2877379"/>
          </a:xfrm>
        </p:spPr>
        <p:txBody>
          <a:bodyPr>
            <a:normAutofit/>
          </a:bodyPr>
          <a:lstStyle/>
          <a:p>
            <a:r>
              <a:rPr lang="nl-NL" sz="2100" dirty="0">
                <a:latin typeface="+mj-lt"/>
              </a:rPr>
              <a:t>The </a:t>
            </a:r>
            <a:r>
              <a:rPr lang="nl-NL" sz="2100" dirty="0" err="1">
                <a:latin typeface="+mj-lt"/>
              </a:rPr>
              <a:t>global</a:t>
            </a:r>
            <a:r>
              <a:rPr lang="nl-NL" sz="2100" dirty="0">
                <a:latin typeface="+mj-lt"/>
              </a:rPr>
              <a:t> standard setter </a:t>
            </a:r>
            <a:r>
              <a:rPr lang="nl-NL" sz="2100" dirty="0" err="1">
                <a:latin typeface="+mj-lt"/>
              </a:rPr>
              <a:t>for</a:t>
            </a:r>
            <a:r>
              <a:rPr lang="nl-NL" sz="2100" dirty="0">
                <a:latin typeface="+mj-lt"/>
              </a:rPr>
              <a:t> anti money </a:t>
            </a:r>
            <a:r>
              <a:rPr lang="nl-NL" sz="2100" dirty="0" err="1">
                <a:latin typeface="+mj-lt"/>
              </a:rPr>
              <a:t>laundering</a:t>
            </a:r>
            <a:r>
              <a:rPr lang="nl-NL" sz="2100" dirty="0">
                <a:latin typeface="+mj-lt"/>
              </a:rPr>
              <a:t> </a:t>
            </a:r>
            <a:r>
              <a:rPr lang="nl-NL" sz="2100" dirty="0" err="1">
                <a:latin typeface="+mj-lt"/>
              </a:rPr>
              <a:t>and</a:t>
            </a:r>
            <a:r>
              <a:rPr lang="nl-NL" sz="2100" dirty="0">
                <a:latin typeface="+mj-lt"/>
              </a:rPr>
              <a:t> </a:t>
            </a:r>
            <a:r>
              <a:rPr lang="nl-NL" sz="2100" dirty="0" err="1">
                <a:latin typeface="+mj-lt"/>
              </a:rPr>
              <a:t>countering</a:t>
            </a:r>
            <a:r>
              <a:rPr lang="nl-NL" sz="2100" dirty="0">
                <a:latin typeface="+mj-lt"/>
              </a:rPr>
              <a:t> </a:t>
            </a:r>
            <a:r>
              <a:rPr lang="nl-NL" sz="2100" dirty="0" err="1">
                <a:latin typeface="+mj-lt"/>
              </a:rPr>
              <a:t>financing</a:t>
            </a:r>
            <a:r>
              <a:rPr lang="nl-NL" sz="2100" dirty="0">
                <a:latin typeface="+mj-lt"/>
              </a:rPr>
              <a:t> of </a:t>
            </a:r>
            <a:r>
              <a:rPr lang="nl-NL" sz="2100" dirty="0" err="1">
                <a:latin typeface="+mj-lt"/>
              </a:rPr>
              <a:t>terrorism</a:t>
            </a:r>
            <a:r>
              <a:rPr lang="nl-NL" sz="2100" dirty="0">
                <a:latin typeface="+mj-lt"/>
              </a:rPr>
              <a:t> </a:t>
            </a:r>
            <a:r>
              <a:rPr lang="nl-NL" sz="2100" dirty="0" err="1">
                <a:latin typeface="+mj-lt"/>
              </a:rPr>
              <a:t>standards</a:t>
            </a:r>
            <a:endParaRPr lang="nl-NL" sz="2100" dirty="0">
              <a:latin typeface="+mj-lt"/>
            </a:endParaRPr>
          </a:p>
          <a:p>
            <a:r>
              <a:rPr lang="nl-NL" sz="2100" dirty="0">
                <a:latin typeface="+mj-lt"/>
              </a:rPr>
              <a:t>FATF </a:t>
            </a:r>
            <a:r>
              <a:rPr lang="nl-NL" sz="2100" dirty="0" err="1">
                <a:latin typeface="+mj-lt"/>
              </a:rPr>
              <a:t>assumes</a:t>
            </a:r>
            <a:r>
              <a:rPr lang="nl-NL" sz="2100" dirty="0">
                <a:latin typeface="+mj-lt"/>
              </a:rPr>
              <a:t> </a:t>
            </a:r>
            <a:r>
              <a:rPr lang="nl-NL" sz="2100" dirty="0" err="1">
                <a:latin typeface="+mj-lt"/>
              </a:rPr>
              <a:t>that</a:t>
            </a:r>
            <a:r>
              <a:rPr lang="nl-NL" sz="2100" dirty="0">
                <a:latin typeface="+mj-lt"/>
              </a:rPr>
              <a:t> </a:t>
            </a:r>
            <a:r>
              <a:rPr lang="nl-NL" sz="2100" dirty="0" err="1">
                <a:latin typeface="+mj-lt"/>
              </a:rPr>
              <a:t>if</a:t>
            </a:r>
            <a:r>
              <a:rPr lang="nl-NL" sz="2100" dirty="0">
                <a:latin typeface="+mj-lt"/>
              </a:rPr>
              <a:t> </a:t>
            </a:r>
            <a:r>
              <a:rPr lang="nl-NL" sz="2100" dirty="0" err="1">
                <a:latin typeface="+mj-lt"/>
              </a:rPr>
              <a:t>countries</a:t>
            </a:r>
            <a:r>
              <a:rPr lang="nl-NL" sz="2100" dirty="0">
                <a:latin typeface="+mj-lt"/>
              </a:rPr>
              <a:t> </a:t>
            </a:r>
            <a:r>
              <a:rPr lang="nl-NL" sz="2100" dirty="0" err="1">
                <a:latin typeface="+mj-lt"/>
              </a:rPr>
              <a:t>effectively</a:t>
            </a:r>
            <a:r>
              <a:rPr lang="nl-NL" sz="2100" dirty="0">
                <a:latin typeface="+mj-lt"/>
              </a:rPr>
              <a:t> </a:t>
            </a:r>
            <a:r>
              <a:rPr lang="nl-NL" sz="2100" dirty="0" err="1">
                <a:latin typeface="+mj-lt"/>
              </a:rPr>
              <a:t>implement</a:t>
            </a:r>
            <a:r>
              <a:rPr lang="nl-NL" sz="2100" dirty="0">
                <a:latin typeface="+mj-lt"/>
              </a:rPr>
              <a:t> these </a:t>
            </a:r>
            <a:r>
              <a:rPr lang="nl-NL" sz="2100" dirty="0" err="1">
                <a:latin typeface="+mj-lt"/>
              </a:rPr>
              <a:t>standards</a:t>
            </a:r>
            <a:r>
              <a:rPr lang="nl-NL" sz="2100" dirty="0">
                <a:latin typeface="+mj-lt"/>
              </a:rPr>
              <a:t>, financial systems </a:t>
            </a:r>
            <a:r>
              <a:rPr lang="nl-NL" sz="2100" dirty="0" err="1">
                <a:latin typeface="+mj-lt"/>
              </a:rPr>
              <a:t>and</a:t>
            </a:r>
            <a:r>
              <a:rPr lang="nl-NL" sz="2100" dirty="0">
                <a:latin typeface="+mj-lt"/>
              </a:rPr>
              <a:t> </a:t>
            </a:r>
            <a:r>
              <a:rPr lang="nl-NL" sz="2100" dirty="0" err="1">
                <a:latin typeface="+mj-lt"/>
              </a:rPr>
              <a:t>the</a:t>
            </a:r>
            <a:r>
              <a:rPr lang="nl-NL" sz="2100" dirty="0">
                <a:latin typeface="+mj-lt"/>
              </a:rPr>
              <a:t> </a:t>
            </a:r>
            <a:r>
              <a:rPr lang="nl-NL" sz="2100" dirty="0" err="1">
                <a:latin typeface="+mj-lt"/>
              </a:rPr>
              <a:t>broader</a:t>
            </a:r>
            <a:r>
              <a:rPr lang="nl-NL" sz="2100" dirty="0">
                <a:latin typeface="+mj-lt"/>
              </a:rPr>
              <a:t> </a:t>
            </a:r>
            <a:r>
              <a:rPr lang="nl-NL" sz="2100" dirty="0" err="1">
                <a:latin typeface="+mj-lt"/>
              </a:rPr>
              <a:t>economy</a:t>
            </a:r>
            <a:r>
              <a:rPr lang="nl-NL" sz="2100" dirty="0">
                <a:latin typeface="+mj-lt"/>
              </a:rPr>
              <a:t> are </a:t>
            </a:r>
            <a:r>
              <a:rPr lang="nl-NL" sz="2100" dirty="0" err="1">
                <a:latin typeface="+mj-lt"/>
              </a:rPr>
              <a:t>protected</a:t>
            </a:r>
            <a:r>
              <a:rPr lang="nl-NL" sz="2100" dirty="0">
                <a:latin typeface="+mj-lt"/>
              </a:rPr>
              <a:t> </a:t>
            </a:r>
            <a:r>
              <a:rPr lang="nl-NL" sz="2100" dirty="0" err="1">
                <a:latin typeface="+mj-lt"/>
              </a:rPr>
              <a:t>from</a:t>
            </a:r>
            <a:r>
              <a:rPr lang="nl-NL" sz="2100" dirty="0">
                <a:latin typeface="+mj-lt"/>
              </a:rPr>
              <a:t> </a:t>
            </a:r>
            <a:r>
              <a:rPr lang="nl-NL" sz="2100" dirty="0" err="1">
                <a:latin typeface="+mj-lt"/>
              </a:rPr>
              <a:t>the</a:t>
            </a:r>
            <a:r>
              <a:rPr lang="nl-NL" sz="2100" dirty="0">
                <a:latin typeface="+mj-lt"/>
              </a:rPr>
              <a:t> </a:t>
            </a:r>
            <a:r>
              <a:rPr lang="nl-NL" sz="2100" dirty="0" err="1">
                <a:latin typeface="+mj-lt"/>
              </a:rPr>
              <a:t>threats</a:t>
            </a:r>
            <a:r>
              <a:rPr lang="nl-NL" sz="2100" dirty="0">
                <a:latin typeface="+mj-lt"/>
              </a:rPr>
              <a:t> of money </a:t>
            </a:r>
            <a:r>
              <a:rPr lang="nl-NL" sz="2100" dirty="0" err="1">
                <a:latin typeface="+mj-lt"/>
              </a:rPr>
              <a:t>laundering</a:t>
            </a:r>
            <a:r>
              <a:rPr lang="nl-NL" sz="2100" dirty="0">
                <a:latin typeface="+mj-lt"/>
              </a:rPr>
              <a:t> </a:t>
            </a:r>
            <a:r>
              <a:rPr lang="nl-NL" sz="2100" dirty="0" err="1">
                <a:latin typeface="+mj-lt"/>
              </a:rPr>
              <a:t>and</a:t>
            </a:r>
            <a:r>
              <a:rPr lang="nl-NL" sz="2100" dirty="0">
                <a:latin typeface="+mj-lt"/>
              </a:rPr>
              <a:t> </a:t>
            </a:r>
            <a:r>
              <a:rPr lang="nl-NL" sz="2100" dirty="0" err="1">
                <a:latin typeface="+mj-lt"/>
              </a:rPr>
              <a:t>the</a:t>
            </a:r>
            <a:r>
              <a:rPr lang="nl-NL" sz="2100" dirty="0">
                <a:latin typeface="+mj-lt"/>
              </a:rPr>
              <a:t> </a:t>
            </a:r>
            <a:r>
              <a:rPr lang="nl-NL" sz="2100" dirty="0" err="1">
                <a:latin typeface="+mj-lt"/>
              </a:rPr>
              <a:t>financing</a:t>
            </a:r>
            <a:r>
              <a:rPr lang="nl-NL" sz="2100" dirty="0">
                <a:latin typeface="+mj-lt"/>
              </a:rPr>
              <a:t> of </a:t>
            </a:r>
            <a:r>
              <a:rPr lang="nl-NL" sz="2100" dirty="0" err="1">
                <a:latin typeface="+mj-lt"/>
              </a:rPr>
              <a:t>terrorism</a:t>
            </a:r>
            <a:r>
              <a:rPr lang="nl-NL" sz="2100" dirty="0">
                <a:latin typeface="+mj-lt"/>
              </a:rPr>
              <a:t> </a:t>
            </a:r>
            <a:r>
              <a:rPr lang="nl-NL" sz="2100" dirty="0" err="1">
                <a:latin typeface="+mj-lt"/>
              </a:rPr>
              <a:t>thereby</a:t>
            </a:r>
            <a:r>
              <a:rPr lang="nl-NL" sz="2100" dirty="0">
                <a:latin typeface="+mj-lt"/>
              </a:rPr>
              <a:t> </a:t>
            </a:r>
            <a:r>
              <a:rPr lang="nl-NL" sz="2100" dirty="0" err="1">
                <a:latin typeface="+mj-lt"/>
              </a:rPr>
              <a:t>strengthening</a:t>
            </a:r>
            <a:r>
              <a:rPr lang="nl-NL" sz="2100" dirty="0">
                <a:latin typeface="+mj-lt"/>
              </a:rPr>
              <a:t> financial sector </a:t>
            </a:r>
            <a:r>
              <a:rPr lang="nl-NL" sz="2100" dirty="0" err="1">
                <a:latin typeface="+mj-lt"/>
              </a:rPr>
              <a:t>integrity</a:t>
            </a:r>
            <a:r>
              <a:rPr lang="nl-NL" sz="2100" dirty="0">
                <a:latin typeface="+mj-lt"/>
              </a:rPr>
              <a:t> </a:t>
            </a:r>
            <a:r>
              <a:rPr lang="nl-NL" sz="2100" dirty="0" err="1">
                <a:latin typeface="+mj-lt"/>
              </a:rPr>
              <a:t>and</a:t>
            </a:r>
            <a:r>
              <a:rPr lang="nl-NL" sz="2100" dirty="0">
                <a:latin typeface="+mj-lt"/>
              </a:rPr>
              <a:t> </a:t>
            </a:r>
            <a:r>
              <a:rPr lang="nl-NL" sz="2100" dirty="0" err="1">
                <a:latin typeface="+mj-lt"/>
              </a:rPr>
              <a:t>contributing</a:t>
            </a:r>
            <a:r>
              <a:rPr lang="nl-NL" sz="2100" dirty="0">
                <a:latin typeface="+mj-lt"/>
              </a:rPr>
              <a:t> </a:t>
            </a:r>
            <a:r>
              <a:rPr lang="nl-NL" sz="2100" dirty="0" err="1">
                <a:latin typeface="+mj-lt"/>
              </a:rPr>
              <a:t>to</a:t>
            </a:r>
            <a:r>
              <a:rPr lang="nl-NL" sz="2100" dirty="0">
                <a:latin typeface="+mj-lt"/>
              </a:rPr>
              <a:t> </a:t>
            </a:r>
            <a:r>
              <a:rPr lang="nl-NL" sz="2100" dirty="0" err="1">
                <a:latin typeface="+mj-lt"/>
              </a:rPr>
              <a:t>safety</a:t>
            </a:r>
            <a:r>
              <a:rPr lang="nl-NL" sz="2100" dirty="0">
                <a:latin typeface="+mj-lt"/>
              </a:rPr>
              <a:t> </a:t>
            </a:r>
            <a:r>
              <a:rPr lang="nl-NL" sz="2100" dirty="0" err="1">
                <a:latin typeface="+mj-lt"/>
              </a:rPr>
              <a:t>and</a:t>
            </a:r>
            <a:r>
              <a:rPr lang="nl-NL" sz="2100" dirty="0">
                <a:latin typeface="+mj-lt"/>
              </a:rPr>
              <a:t> security </a:t>
            </a:r>
          </a:p>
          <a:p>
            <a:r>
              <a:rPr lang="nl-NL" sz="2100" dirty="0">
                <a:latin typeface="+mj-lt"/>
              </a:rPr>
              <a:t>198 </a:t>
            </a:r>
            <a:r>
              <a:rPr lang="nl-NL" sz="2100" dirty="0" err="1">
                <a:latin typeface="+mj-lt"/>
              </a:rPr>
              <a:t>countries</a:t>
            </a:r>
            <a:r>
              <a:rPr lang="nl-NL" sz="2100" dirty="0">
                <a:latin typeface="+mj-lt"/>
              </a:rPr>
              <a:t> have </a:t>
            </a:r>
            <a:r>
              <a:rPr lang="nl-NL" sz="2100" dirty="0" err="1">
                <a:latin typeface="+mj-lt"/>
              </a:rPr>
              <a:t>committed</a:t>
            </a:r>
            <a:r>
              <a:rPr lang="nl-NL" sz="2100" dirty="0">
                <a:latin typeface="+mj-lt"/>
              </a:rPr>
              <a:t> </a:t>
            </a:r>
            <a:r>
              <a:rPr lang="nl-NL" sz="2100" dirty="0" err="1">
                <a:latin typeface="+mj-lt"/>
              </a:rPr>
              <a:t>to</a:t>
            </a:r>
            <a:r>
              <a:rPr lang="nl-NL" sz="2100" dirty="0">
                <a:latin typeface="+mj-lt"/>
              </a:rPr>
              <a:t> </a:t>
            </a:r>
            <a:r>
              <a:rPr lang="nl-NL" sz="2100" dirty="0" err="1">
                <a:latin typeface="+mj-lt"/>
              </a:rPr>
              <a:t>implement</a:t>
            </a:r>
            <a:r>
              <a:rPr lang="nl-NL" sz="2100" dirty="0">
                <a:latin typeface="+mj-lt"/>
              </a:rPr>
              <a:t> </a:t>
            </a:r>
            <a:r>
              <a:rPr lang="nl-NL" sz="2100" dirty="0" err="1">
                <a:latin typeface="+mj-lt"/>
              </a:rPr>
              <a:t>the</a:t>
            </a:r>
            <a:r>
              <a:rPr lang="nl-NL" sz="2100" dirty="0">
                <a:latin typeface="+mj-lt"/>
              </a:rPr>
              <a:t> </a:t>
            </a:r>
            <a:r>
              <a:rPr lang="nl-NL" sz="2100" dirty="0" err="1">
                <a:latin typeface="+mj-lt"/>
              </a:rPr>
              <a:t>standards</a:t>
            </a:r>
            <a:endParaRPr lang="nl-NL" sz="2100" dirty="0">
              <a:latin typeface="+mj-lt"/>
            </a:endParaRPr>
          </a:p>
          <a:p>
            <a:endParaRPr lang="nl-NL" sz="2100" dirty="0"/>
          </a:p>
        </p:txBody>
      </p:sp>
    </p:spTree>
    <p:extLst>
      <p:ext uri="{BB962C8B-B14F-4D97-AF65-F5344CB8AC3E}">
        <p14:creationId xmlns:p14="http://schemas.microsoft.com/office/powerpoint/2010/main" val="1712818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53568"/>
            <a:ext cx="8042276" cy="666185"/>
          </a:xfrm>
        </p:spPr>
        <p:txBody>
          <a:bodyPr>
            <a:normAutofit fontScale="90000"/>
          </a:bodyPr>
          <a:lstStyle/>
          <a:p>
            <a:r>
              <a:rPr lang="en-US" b="1" dirty="0" smtClean="0">
                <a:latin typeface="Calibri"/>
                <a:cs typeface="Calibri"/>
              </a:rPr>
              <a:t>Actions</a:t>
            </a:r>
            <a:endParaRPr lang="en-US" sz="4400" b="1" dirty="0">
              <a:latin typeface="Calibri"/>
              <a:cs typeface="Calibri"/>
            </a:endParaRPr>
          </a:p>
        </p:txBody>
      </p:sp>
      <p:sp>
        <p:nvSpPr>
          <p:cNvPr id="3" name="Content Placeholder 2"/>
          <p:cNvSpPr>
            <a:spLocks noGrp="1"/>
          </p:cNvSpPr>
          <p:nvPr>
            <p:ph idx="1"/>
          </p:nvPr>
        </p:nvSpPr>
        <p:spPr>
          <a:xfrm>
            <a:off x="666061" y="1406769"/>
            <a:ext cx="8042276" cy="5155241"/>
          </a:xfrm>
        </p:spPr>
        <p:txBody>
          <a:bodyPr>
            <a:normAutofit/>
          </a:bodyPr>
          <a:lstStyle/>
          <a:p>
            <a:pPr marL="0" indent="0">
              <a:defRPr/>
            </a:pPr>
            <a:r>
              <a:rPr lang="en-US" sz="4400" dirty="0" smtClean="0">
                <a:latin typeface="Calibri"/>
                <a:cs typeface="Calibri"/>
              </a:rPr>
              <a:t> National level focus</a:t>
            </a:r>
          </a:p>
          <a:p>
            <a:pPr marL="0" indent="0">
              <a:defRPr/>
            </a:pPr>
            <a:endParaRPr lang="en-US" sz="4400" dirty="0" smtClean="0">
              <a:latin typeface="Calibri"/>
              <a:cs typeface="Calibri"/>
            </a:endParaRPr>
          </a:p>
          <a:p>
            <a:pPr marL="0" indent="0">
              <a:defRPr/>
            </a:pPr>
            <a:r>
              <a:rPr lang="en-US" sz="4400" dirty="0" smtClean="0">
                <a:latin typeface="Calibri"/>
                <a:cs typeface="Calibri"/>
              </a:rPr>
              <a:t> Engage with the FIU</a:t>
            </a:r>
          </a:p>
          <a:p>
            <a:pPr marL="0" indent="0">
              <a:defRPr/>
            </a:pPr>
            <a:endParaRPr lang="en-US" sz="4400" dirty="0" smtClean="0">
              <a:latin typeface="Calibri"/>
              <a:cs typeface="Calibri"/>
            </a:endParaRPr>
          </a:p>
          <a:p>
            <a:pPr marL="0" indent="0">
              <a:defRPr/>
            </a:pPr>
            <a:r>
              <a:rPr lang="en-US" sz="4400" dirty="0" smtClean="0">
                <a:latin typeface="Calibri"/>
                <a:cs typeface="Calibri"/>
              </a:rPr>
              <a:t> Challenge the old narrative</a:t>
            </a:r>
          </a:p>
        </p:txBody>
      </p:sp>
      <p:sp>
        <p:nvSpPr>
          <p:cNvPr id="6" name="Slide Number Placeholder 5"/>
          <p:cNvSpPr>
            <a:spLocks noGrp="1"/>
          </p:cNvSpPr>
          <p:nvPr>
            <p:ph type="sldNum" sz="quarter" idx="12"/>
          </p:nvPr>
        </p:nvSpPr>
        <p:spPr/>
        <p:txBody>
          <a:bodyPr/>
          <a:lstStyle/>
          <a:p>
            <a:fld id="{506CD783-4055-4724-A0CD-D09FF5C221B0}" type="slidenum">
              <a:rPr lang="en-US" smtClean="0"/>
              <a:t>30</a:t>
            </a:fld>
            <a:endParaRPr lang="en-US"/>
          </a:p>
        </p:txBody>
      </p:sp>
    </p:spTree>
    <p:extLst>
      <p:ext uri="{BB962C8B-B14F-4D97-AF65-F5344CB8AC3E}">
        <p14:creationId xmlns:p14="http://schemas.microsoft.com/office/powerpoint/2010/main" val="18475904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ijdelijke aanduiding voor inhou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1763" y="1897062"/>
            <a:ext cx="6965437" cy="4351338"/>
          </a:xfrm>
          <a:prstGeom prst="rect">
            <a:avLst/>
          </a:prstGeom>
        </p:spPr>
      </p:pic>
      <p:sp>
        <p:nvSpPr>
          <p:cNvPr id="3" name="Rectangle 2"/>
          <p:cNvSpPr/>
          <p:nvPr/>
        </p:nvSpPr>
        <p:spPr>
          <a:xfrm>
            <a:off x="0" y="381000"/>
            <a:ext cx="9144000" cy="1384995"/>
          </a:xfrm>
          <a:prstGeom prst="rect">
            <a:avLst/>
          </a:prstGeom>
        </p:spPr>
        <p:txBody>
          <a:bodyPr wrap="square">
            <a:spAutoFit/>
          </a:bodyPr>
          <a:lstStyle/>
          <a:p>
            <a:pPr algn="ctr"/>
            <a:r>
              <a:rPr lang="nl-NL" sz="3200" dirty="0">
                <a:effectLst>
                  <a:outerShdw blurRad="38100" dist="38100" dir="2700000" algn="tl">
                    <a:srgbClr val="000000">
                      <a:alpha val="43137"/>
                    </a:srgbClr>
                  </a:outerShdw>
                </a:effectLst>
              </a:rPr>
              <a:t>Global NPO Coalition </a:t>
            </a:r>
            <a:r>
              <a:rPr lang="nl-NL" sz="3200" dirty="0" smtClean="0">
                <a:effectLst>
                  <a:outerShdw blurRad="38100" dist="38100" dir="2700000" algn="tl">
                    <a:srgbClr val="000000">
                      <a:alpha val="43137"/>
                    </a:srgbClr>
                  </a:outerShdw>
                </a:effectLst>
              </a:rPr>
              <a:t>on FATF</a:t>
            </a:r>
          </a:p>
          <a:p>
            <a:pPr algn="ctr"/>
            <a:endParaRPr lang="nl-NL" sz="3200" dirty="0" smtClean="0">
              <a:effectLst>
                <a:outerShdw blurRad="38100" dist="38100" dir="2700000" algn="tl">
                  <a:srgbClr val="000000">
                    <a:alpha val="43137"/>
                  </a:srgbClr>
                </a:outerShdw>
              </a:effectLst>
            </a:endParaRPr>
          </a:p>
          <a:p>
            <a:pPr algn="ctr"/>
            <a:r>
              <a:rPr lang="nl-NL" sz="2000" dirty="0" smtClean="0">
                <a:effectLst>
                  <a:outerShdw blurRad="38100" dist="38100" dir="2700000" algn="tl">
                    <a:srgbClr val="000000">
                      <a:alpha val="43137"/>
                    </a:srgbClr>
                  </a:outerShdw>
                </a:effectLst>
              </a:rPr>
              <a:t>Vanja Skoric, European Centre for Not-for-Profit Law</a:t>
            </a:r>
            <a:endParaRPr lang="en-US" sz="2000" dirty="0"/>
          </a:p>
        </p:txBody>
      </p:sp>
      <p:sp>
        <p:nvSpPr>
          <p:cNvPr id="5" name="Slide Number Placeholder 4"/>
          <p:cNvSpPr>
            <a:spLocks noGrp="1"/>
          </p:cNvSpPr>
          <p:nvPr>
            <p:ph type="sldNum" sz="quarter" idx="12"/>
          </p:nvPr>
        </p:nvSpPr>
        <p:spPr/>
        <p:txBody>
          <a:bodyPr/>
          <a:lstStyle/>
          <a:p>
            <a:fld id="{506CD783-4055-4724-A0CD-D09FF5C221B0}" type="slidenum">
              <a:rPr lang="en-US" smtClean="0"/>
              <a:t>31</a:t>
            </a:fld>
            <a:endParaRPr lang="en-US"/>
          </a:p>
        </p:txBody>
      </p:sp>
    </p:spTree>
    <p:extLst>
      <p:ext uri="{BB962C8B-B14F-4D97-AF65-F5344CB8AC3E}">
        <p14:creationId xmlns:p14="http://schemas.microsoft.com/office/powerpoint/2010/main" val="393934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dirty="0">
                <a:solidFill>
                  <a:srgbClr val="610555"/>
                </a:solidFill>
              </a:rPr>
              <a:t>Risk</a:t>
            </a:r>
            <a:endParaRPr lang="en-US" dirty="0"/>
          </a:p>
        </p:txBody>
      </p:sp>
      <p:sp>
        <p:nvSpPr>
          <p:cNvPr id="3" name="Content Placeholder 2"/>
          <p:cNvSpPr>
            <a:spLocks noGrp="1"/>
          </p:cNvSpPr>
          <p:nvPr>
            <p:ph idx="1"/>
          </p:nvPr>
        </p:nvSpPr>
        <p:spPr/>
        <p:txBody>
          <a:bodyPr/>
          <a:lstStyle/>
          <a:p>
            <a:pPr lvl="0"/>
            <a:r>
              <a:rPr lang="en-GB" b="1" u="sng" dirty="0"/>
              <a:t>Risk</a:t>
            </a:r>
            <a:r>
              <a:rPr lang="en-GB" dirty="0"/>
              <a:t> </a:t>
            </a:r>
            <a:r>
              <a:rPr lang="en-GB" dirty="0" smtClean="0"/>
              <a:t>is the </a:t>
            </a:r>
            <a:r>
              <a:rPr lang="en-GB" dirty="0"/>
              <a:t>core of </a:t>
            </a:r>
            <a:r>
              <a:rPr lang="en-GB" dirty="0" smtClean="0"/>
              <a:t>FATF </a:t>
            </a:r>
            <a:r>
              <a:rPr lang="en-GB" dirty="0"/>
              <a:t>standard - </a:t>
            </a:r>
            <a:r>
              <a:rPr lang="en-GB" dirty="0" smtClean="0"/>
              <a:t>increasingly </a:t>
            </a:r>
            <a:r>
              <a:rPr lang="en-GB" dirty="0"/>
              <a:t>in the latest MERs published in 2016</a:t>
            </a:r>
            <a:endParaRPr lang="en-US" dirty="0"/>
          </a:p>
          <a:p>
            <a:pPr lvl="0"/>
            <a:r>
              <a:rPr lang="en-GB" dirty="0"/>
              <a:t>If the government </a:t>
            </a:r>
            <a:r>
              <a:rPr lang="en-GB" u="sng" dirty="0"/>
              <a:t>did not</a:t>
            </a:r>
            <a:r>
              <a:rPr lang="en-GB" dirty="0"/>
              <a:t> carry out risk assessment or risk-based approach, the country would likely </a:t>
            </a:r>
            <a:r>
              <a:rPr lang="en-GB" u="sng" dirty="0"/>
              <a:t>not be compliant with </a:t>
            </a:r>
            <a:r>
              <a:rPr lang="en-GB" u="sng" dirty="0" smtClean="0"/>
              <a:t>R8</a:t>
            </a:r>
            <a:endParaRPr lang="en-US" dirty="0"/>
          </a:p>
        </p:txBody>
      </p:sp>
      <p:sp>
        <p:nvSpPr>
          <p:cNvPr id="6" name="Slide Number Placeholder 5"/>
          <p:cNvSpPr>
            <a:spLocks noGrp="1"/>
          </p:cNvSpPr>
          <p:nvPr>
            <p:ph type="sldNum" sz="quarter" idx="12"/>
          </p:nvPr>
        </p:nvSpPr>
        <p:spPr/>
        <p:txBody>
          <a:bodyPr/>
          <a:lstStyle/>
          <a:p>
            <a:fld id="{11062E6D-310A-4298-9C29-9D027E339A15}" type="slidenum">
              <a:rPr lang="en-US" smtClean="0"/>
              <a:pPr/>
              <a:t>32</a:t>
            </a:fld>
            <a:endParaRPr lang="en-US"/>
          </a:p>
        </p:txBody>
      </p:sp>
    </p:spTree>
    <p:extLst>
      <p:ext uri="{BB962C8B-B14F-4D97-AF65-F5344CB8AC3E}">
        <p14:creationId xmlns:p14="http://schemas.microsoft.com/office/powerpoint/2010/main" val="39756489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dirty="0">
                <a:solidFill>
                  <a:srgbClr val="610555"/>
                </a:solidFill>
              </a:rPr>
              <a:t>Risk</a:t>
            </a:r>
            <a:endParaRPr lang="en-US" dirty="0"/>
          </a:p>
        </p:txBody>
      </p:sp>
      <p:sp>
        <p:nvSpPr>
          <p:cNvPr id="3" name="Content Placeholder 2"/>
          <p:cNvSpPr>
            <a:spLocks noGrp="1"/>
          </p:cNvSpPr>
          <p:nvPr>
            <p:ph idx="1"/>
          </p:nvPr>
        </p:nvSpPr>
        <p:spPr>
          <a:xfrm>
            <a:off x="457200" y="1371600"/>
            <a:ext cx="8458200" cy="4602163"/>
          </a:xfrm>
        </p:spPr>
        <p:txBody>
          <a:bodyPr>
            <a:noAutofit/>
          </a:bodyPr>
          <a:lstStyle/>
          <a:p>
            <a:pPr marL="0" indent="0">
              <a:buNone/>
            </a:pPr>
            <a:r>
              <a:rPr lang="en-US" sz="2800" b="1" i="1" dirty="0" smtClean="0">
                <a:solidFill>
                  <a:srgbClr val="61AA08"/>
                </a:solidFill>
              </a:rPr>
              <a:t>Hungary</a:t>
            </a:r>
            <a:r>
              <a:rPr lang="en-US" sz="2800" i="1" dirty="0" smtClean="0">
                <a:solidFill>
                  <a:srgbClr val="61AA08"/>
                </a:solidFill>
              </a:rPr>
              <a:t> </a:t>
            </a:r>
            <a:r>
              <a:rPr lang="ta-IN" sz="2800" i="1" dirty="0" smtClean="0">
                <a:solidFill>
                  <a:srgbClr val="61AA08"/>
                </a:solidFill>
              </a:rPr>
              <a:t>- </a:t>
            </a:r>
            <a:r>
              <a:rPr lang="en-US" sz="2800" i="1" dirty="0" smtClean="0"/>
              <a:t>no specific RA </a:t>
            </a:r>
            <a:r>
              <a:rPr lang="en-US" sz="2800" i="1" dirty="0"/>
              <a:t>on </a:t>
            </a:r>
            <a:r>
              <a:rPr lang="en-US" sz="2800" i="1" dirty="0" smtClean="0"/>
              <a:t>NPOs</a:t>
            </a:r>
            <a:r>
              <a:rPr lang="ta-IN" sz="2800" i="1" dirty="0" smtClean="0"/>
              <a:t>; </a:t>
            </a:r>
            <a:r>
              <a:rPr lang="en-US" sz="2800" i="1" dirty="0" smtClean="0"/>
              <a:t> </a:t>
            </a:r>
            <a:r>
              <a:rPr lang="en-US" sz="2800" i="1" dirty="0"/>
              <a:t>no </a:t>
            </a:r>
            <a:r>
              <a:rPr lang="en-US" sz="2800" i="1" dirty="0" smtClean="0"/>
              <a:t>outreach </a:t>
            </a:r>
            <a:r>
              <a:rPr lang="en-US" sz="2800" i="1" dirty="0"/>
              <a:t>to </a:t>
            </a:r>
            <a:r>
              <a:rPr lang="en-US" sz="2800" i="1" dirty="0" smtClean="0"/>
              <a:t>NPOs</a:t>
            </a:r>
            <a:endParaRPr lang="ta-IN" sz="2800" i="1" dirty="0" smtClean="0"/>
          </a:p>
          <a:p>
            <a:pPr>
              <a:buFontTx/>
              <a:buChar char="-"/>
            </a:pPr>
            <a:r>
              <a:rPr lang="ta-IN" sz="2800" i="1" dirty="0" smtClean="0"/>
              <a:t> </a:t>
            </a:r>
            <a:r>
              <a:rPr lang="en-US" sz="2800" i="1" dirty="0" smtClean="0"/>
              <a:t>should </a:t>
            </a:r>
            <a:r>
              <a:rPr lang="en-US" sz="2800" i="1" dirty="0"/>
              <a:t>conduct a formal review of the </a:t>
            </a:r>
            <a:r>
              <a:rPr lang="en-US" sz="2800" i="1" u="sng" dirty="0"/>
              <a:t>entire NPO sector </a:t>
            </a:r>
            <a:r>
              <a:rPr lang="en-US" sz="2800" i="1" dirty="0"/>
              <a:t>in order to identify those NPOs falling within the relevant FATF definition, and identify NPOs that could potentially pose a higher FT risk</a:t>
            </a:r>
            <a:r>
              <a:rPr lang="en-US" sz="2800" i="1" dirty="0" smtClean="0"/>
              <a:t>.</a:t>
            </a:r>
            <a:r>
              <a:rPr lang="ta-IN" sz="2800" i="1" dirty="0" smtClean="0"/>
              <a:t> </a:t>
            </a:r>
            <a:r>
              <a:rPr lang="fr-FR" sz="2800" dirty="0">
                <a:solidFill>
                  <a:srgbClr val="0000FF"/>
                </a:solidFill>
              </a:rPr>
              <a:t>(R8 </a:t>
            </a:r>
            <a:r>
              <a:rPr lang="fr-FR" sz="2800" dirty="0" smtClean="0">
                <a:solidFill>
                  <a:srgbClr val="0000FF"/>
                </a:solidFill>
              </a:rPr>
              <a:t>– </a:t>
            </a:r>
            <a:r>
              <a:rPr lang="fr-FR" sz="2800" dirty="0">
                <a:solidFill>
                  <a:srgbClr val="0000FF"/>
                </a:solidFill>
              </a:rPr>
              <a:t>PC</a:t>
            </a:r>
            <a:r>
              <a:rPr lang="fr-FR" sz="2800" dirty="0" smtClean="0">
                <a:solidFill>
                  <a:srgbClr val="0000FF"/>
                </a:solidFill>
              </a:rPr>
              <a:t>)</a:t>
            </a:r>
            <a:endParaRPr lang="ta-IN" sz="2800" i="1" dirty="0">
              <a:solidFill>
                <a:srgbClr val="0000FF"/>
              </a:solidFill>
            </a:endParaRPr>
          </a:p>
          <a:p>
            <a:pPr marL="0" indent="0">
              <a:buNone/>
            </a:pPr>
            <a:r>
              <a:rPr lang="en-US" sz="2800" b="1" i="1" dirty="0">
                <a:solidFill>
                  <a:srgbClr val="61AA08"/>
                </a:solidFill>
              </a:rPr>
              <a:t>Honduras</a:t>
            </a:r>
            <a:r>
              <a:rPr lang="en-US" sz="2800" i="1" dirty="0">
                <a:solidFill>
                  <a:srgbClr val="61AA08"/>
                </a:solidFill>
              </a:rPr>
              <a:t> </a:t>
            </a:r>
            <a:r>
              <a:rPr lang="ta-IN" sz="2800" i="1" dirty="0" smtClean="0">
                <a:solidFill>
                  <a:srgbClr val="61AA08"/>
                </a:solidFill>
              </a:rPr>
              <a:t>- </a:t>
            </a:r>
            <a:r>
              <a:rPr lang="en-US" sz="2800" i="1" dirty="0" smtClean="0"/>
              <a:t>no RA </a:t>
            </a:r>
            <a:r>
              <a:rPr lang="en-US" sz="2800" i="1" dirty="0"/>
              <a:t>on </a:t>
            </a:r>
            <a:r>
              <a:rPr lang="en-US" sz="2800" i="1" dirty="0" smtClean="0"/>
              <a:t>NPOs</a:t>
            </a:r>
            <a:r>
              <a:rPr lang="ta-IN" sz="2800" i="1" dirty="0" smtClean="0"/>
              <a:t>; </a:t>
            </a:r>
            <a:r>
              <a:rPr lang="en-US" sz="2800" i="1" dirty="0" smtClean="0"/>
              <a:t>no </a:t>
            </a:r>
            <a:r>
              <a:rPr lang="en-US" sz="2800" i="1" dirty="0"/>
              <a:t>specific outreach to </a:t>
            </a:r>
            <a:r>
              <a:rPr lang="en-US" sz="2800" i="1" dirty="0" smtClean="0"/>
              <a:t>NPOs</a:t>
            </a:r>
            <a:endParaRPr lang="ta-IN" sz="2800" i="1" dirty="0" smtClean="0"/>
          </a:p>
          <a:p>
            <a:pPr marL="0" indent="0">
              <a:buNone/>
            </a:pPr>
            <a:r>
              <a:rPr lang="en-US" sz="2800" i="1" dirty="0" smtClean="0"/>
              <a:t>- </a:t>
            </a:r>
            <a:r>
              <a:rPr lang="en-US" sz="2800" i="1" dirty="0"/>
              <a:t>the assessment and understanding of TF risk could be improved with the inclusion of DNFBPs and </a:t>
            </a:r>
            <a:r>
              <a:rPr lang="en-US" sz="2800" i="1" u="sng" dirty="0"/>
              <a:t>NPOs</a:t>
            </a:r>
            <a:r>
              <a:rPr lang="en-US" sz="2800" i="1" dirty="0"/>
              <a:t> into the country risk analysis</a:t>
            </a:r>
            <a:r>
              <a:rPr lang="en-US" sz="2800" i="1" dirty="0" smtClean="0"/>
              <a:t>.</a:t>
            </a:r>
            <a:r>
              <a:rPr lang="nl-NL" sz="2800" dirty="0"/>
              <a:t> </a:t>
            </a:r>
            <a:r>
              <a:rPr lang="nl-NL" sz="2800" dirty="0">
                <a:solidFill>
                  <a:srgbClr val="0000FF"/>
                </a:solidFill>
              </a:rPr>
              <a:t>(R8 - LC)</a:t>
            </a:r>
            <a:r>
              <a:rPr lang="ta-IN" sz="2800" i="1" dirty="0" smtClean="0">
                <a:solidFill>
                  <a:srgbClr val="0000FF"/>
                </a:solidFill>
              </a:rPr>
              <a:t> </a:t>
            </a:r>
            <a:endParaRPr lang="en-US" sz="2800" i="1" dirty="0">
              <a:solidFill>
                <a:srgbClr val="0000FF"/>
              </a:solidFill>
            </a:endParaRPr>
          </a:p>
        </p:txBody>
      </p:sp>
      <p:sp>
        <p:nvSpPr>
          <p:cNvPr id="6" name="Slide Number Placeholder 5"/>
          <p:cNvSpPr>
            <a:spLocks noGrp="1"/>
          </p:cNvSpPr>
          <p:nvPr>
            <p:ph type="sldNum" sz="quarter" idx="12"/>
          </p:nvPr>
        </p:nvSpPr>
        <p:spPr/>
        <p:txBody>
          <a:bodyPr/>
          <a:lstStyle/>
          <a:p>
            <a:fld id="{11062E6D-310A-4298-9C29-9D027E339A15}" type="slidenum">
              <a:rPr lang="en-US" smtClean="0"/>
              <a:pPr/>
              <a:t>33</a:t>
            </a:fld>
            <a:endParaRPr lang="en-US"/>
          </a:p>
        </p:txBody>
      </p:sp>
    </p:spTree>
    <p:extLst>
      <p:ext uri="{BB962C8B-B14F-4D97-AF65-F5344CB8AC3E}">
        <p14:creationId xmlns:p14="http://schemas.microsoft.com/office/powerpoint/2010/main" val="3541059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ta-IN" dirty="0" smtClean="0">
                <a:solidFill>
                  <a:srgbClr val="610555"/>
                </a:solidFill>
              </a:rPr>
              <a:t>Effectiveness</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b="1" u="sng" dirty="0"/>
              <a:t>Effectiveness</a:t>
            </a:r>
            <a:r>
              <a:rPr lang="en-US" dirty="0"/>
              <a:t> is key in relation to </a:t>
            </a:r>
            <a:r>
              <a:rPr lang="en-US" dirty="0" smtClean="0"/>
              <a:t>methodology </a:t>
            </a:r>
            <a:endParaRPr lang="en-US" dirty="0"/>
          </a:p>
          <a:p>
            <a:r>
              <a:rPr lang="en-US" dirty="0" smtClean="0"/>
              <a:t>Evaluators </a:t>
            </a:r>
            <a:r>
              <a:rPr lang="en-US" dirty="0"/>
              <a:t>ask for </a:t>
            </a:r>
            <a:r>
              <a:rPr lang="en-US" u="sng" dirty="0" smtClean="0"/>
              <a:t>effective</a:t>
            </a:r>
            <a:r>
              <a:rPr lang="en-US" u="sng" dirty="0"/>
              <a:t>, targeted </a:t>
            </a:r>
            <a:r>
              <a:rPr lang="en-US" u="sng" dirty="0" smtClean="0"/>
              <a:t>approach</a:t>
            </a:r>
            <a:r>
              <a:rPr lang="en-US" dirty="0" smtClean="0"/>
              <a:t> </a:t>
            </a:r>
            <a:endParaRPr lang="en-US" dirty="0"/>
          </a:p>
          <a:p>
            <a:r>
              <a:rPr lang="en-US" dirty="0"/>
              <a:t>Untargeted measures that restrict operating space of the entire NPO sector should be </a:t>
            </a:r>
            <a:r>
              <a:rPr lang="en-US" u="sng" dirty="0"/>
              <a:t>considered as non-compliant</a:t>
            </a:r>
            <a:r>
              <a:rPr lang="en-US" dirty="0"/>
              <a:t>, as they are not effective</a:t>
            </a:r>
          </a:p>
          <a:p>
            <a:r>
              <a:rPr lang="en-US" dirty="0"/>
              <a:t>Evaluators can challenge effectiveness and use of resources when regulation imposed on entire </a:t>
            </a:r>
            <a:r>
              <a:rPr lang="en-US" dirty="0" smtClean="0"/>
              <a:t>sector </a:t>
            </a:r>
            <a:endParaRPr lang="en-US" dirty="0"/>
          </a:p>
          <a:p>
            <a:r>
              <a:rPr lang="en-US" b="1" dirty="0"/>
              <a:t>Evaluations could be an entry point to </a:t>
            </a:r>
            <a:r>
              <a:rPr lang="en-US" b="1" dirty="0" err="1"/>
              <a:t>emphasise</a:t>
            </a:r>
            <a:r>
              <a:rPr lang="en-US" b="1" dirty="0"/>
              <a:t> overregulation is ineffective </a:t>
            </a:r>
            <a:endParaRPr lang="en-US" dirty="0"/>
          </a:p>
          <a:p>
            <a:pPr lvl="0"/>
            <a:endParaRPr lang="en-US" dirty="0">
              <a:latin typeface="+mj-lt"/>
            </a:endParaRPr>
          </a:p>
        </p:txBody>
      </p:sp>
      <p:sp>
        <p:nvSpPr>
          <p:cNvPr id="6" name="Slide Number Placeholder 5"/>
          <p:cNvSpPr>
            <a:spLocks noGrp="1"/>
          </p:cNvSpPr>
          <p:nvPr>
            <p:ph type="sldNum" sz="quarter" idx="12"/>
          </p:nvPr>
        </p:nvSpPr>
        <p:spPr/>
        <p:txBody>
          <a:bodyPr/>
          <a:lstStyle/>
          <a:p>
            <a:fld id="{11062E6D-310A-4298-9C29-9D027E339A15}" type="slidenum">
              <a:rPr lang="en-US" smtClean="0"/>
              <a:pPr/>
              <a:t>34</a:t>
            </a:fld>
            <a:endParaRPr lang="en-US"/>
          </a:p>
        </p:txBody>
      </p:sp>
    </p:spTree>
    <p:extLst>
      <p:ext uri="{BB962C8B-B14F-4D97-AF65-F5344CB8AC3E}">
        <p14:creationId xmlns:p14="http://schemas.microsoft.com/office/powerpoint/2010/main" val="16357999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ta-IN" dirty="0" smtClean="0">
                <a:solidFill>
                  <a:srgbClr val="610555"/>
                </a:solidFill>
              </a:rPr>
              <a:t>Effectiveness</a:t>
            </a:r>
            <a:endParaRPr lang="en-US" dirty="0"/>
          </a:p>
        </p:txBody>
      </p:sp>
      <p:sp>
        <p:nvSpPr>
          <p:cNvPr id="3" name="Content Placeholder 2"/>
          <p:cNvSpPr>
            <a:spLocks noGrp="1"/>
          </p:cNvSpPr>
          <p:nvPr>
            <p:ph idx="1"/>
          </p:nvPr>
        </p:nvSpPr>
        <p:spPr>
          <a:xfrm>
            <a:off x="457200" y="1371600"/>
            <a:ext cx="8458200" cy="4754563"/>
          </a:xfrm>
        </p:spPr>
        <p:txBody>
          <a:bodyPr>
            <a:normAutofit lnSpcReduction="10000"/>
          </a:bodyPr>
          <a:lstStyle/>
          <a:p>
            <a:r>
              <a:rPr lang="en-US" dirty="0" smtClean="0"/>
              <a:t>Low </a:t>
            </a:r>
            <a:r>
              <a:rPr lang="en-US" dirty="0"/>
              <a:t>level of implementation on effectiveness in </a:t>
            </a:r>
            <a:r>
              <a:rPr lang="en-US" u="sng" dirty="0"/>
              <a:t>current 4th round of FATF evaluations on R8 </a:t>
            </a:r>
            <a:r>
              <a:rPr lang="en-US" dirty="0"/>
              <a:t>- only 20% of countries assessed are doing </a:t>
            </a:r>
            <a:r>
              <a:rPr lang="en-US" dirty="0" smtClean="0"/>
              <a:t>well</a:t>
            </a:r>
            <a:endParaRPr lang="ta-IN" dirty="0" smtClean="0"/>
          </a:p>
          <a:p>
            <a:pPr marL="0" indent="0">
              <a:buNone/>
            </a:pPr>
            <a:r>
              <a:rPr lang="en-US" dirty="0" smtClean="0"/>
              <a:t> </a:t>
            </a:r>
            <a:endParaRPr lang="ta-IN" dirty="0" smtClean="0"/>
          </a:p>
          <a:p>
            <a:pPr marL="0" indent="0">
              <a:buNone/>
            </a:pPr>
            <a:r>
              <a:rPr lang="en-US" sz="2800" b="1" i="1" dirty="0">
                <a:solidFill>
                  <a:srgbClr val="61AA08"/>
                </a:solidFill>
              </a:rPr>
              <a:t>Uganda</a:t>
            </a:r>
            <a:r>
              <a:rPr lang="en-US" sz="2800" i="1" dirty="0">
                <a:solidFill>
                  <a:srgbClr val="61AA08"/>
                </a:solidFill>
              </a:rPr>
              <a:t> </a:t>
            </a:r>
            <a:r>
              <a:rPr lang="en-US" sz="2800" i="1" dirty="0" smtClean="0"/>
              <a:t>- </a:t>
            </a:r>
            <a:r>
              <a:rPr lang="en-US" sz="2800" i="1" dirty="0"/>
              <a:t>no specific RA on </a:t>
            </a:r>
            <a:r>
              <a:rPr lang="en-US" sz="2800" i="1" dirty="0" smtClean="0"/>
              <a:t>NPOs</a:t>
            </a:r>
            <a:r>
              <a:rPr lang="ta-IN" sz="2800" i="1" dirty="0" smtClean="0"/>
              <a:t>;</a:t>
            </a:r>
            <a:r>
              <a:rPr lang="en-US" sz="2800" i="1" dirty="0" smtClean="0"/>
              <a:t> </a:t>
            </a:r>
            <a:r>
              <a:rPr lang="en-US" sz="2800" i="1" dirty="0"/>
              <a:t>no </a:t>
            </a:r>
            <a:r>
              <a:rPr lang="en-US" sz="2800" i="1" dirty="0" smtClean="0"/>
              <a:t>outreach </a:t>
            </a:r>
            <a:r>
              <a:rPr lang="en-US" sz="2800" i="1" dirty="0"/>
              <a:t>to </a:t>
            </a:r>
            <a:r>
              <a:rPr lang="en-US" sz="2800" i="1" dirty="0" smtClean="0"/>
              <a:t>NPOs</a:t>
            </a:r>
            <a:endParaRPr lang="ta-IN" sz="2800" i="1" dirty="0" smtClean="0"/>
          </a:p>
          <a:p>
            <a:pPr marL="0" indent="0">
              <a:buNone/>
            </a:pPr>
            <a:r>
              <a:rPr lang="en-US" sz="2800" i="1" dirty="0" smtClean="0"/>
              <a:t>- </a:t>
            </a:r>
            <a:r>
              <a:rPr lang="en-US" sz="2800" i="1" dirty="0"/>
              <a:t>Sanctions prescribed in the Non-Governmental </a:t>
            </a:r>
            <a:r>
              <a:rPr lang="en-US" sz="2800" i="1" dirty="0" err="1"/>
              <a:t>Organisations</a:t>
            </a:r>
            <a:r>
              <a:rPr lang="en-US" sz="2800" i="1" dirty="0"/>
              <a:t> Act Chap 113 as amended in 200623, of a fine or of less than one year imprisonment or both are </a:t>
            </a:r>
            <a:r>
              <a:rPr lang="en-US" sz="2800" i="1" u="sng" dirty="0" smtClean="0"/>
              <a:t>not dissuasive, effective or proportionate enough </a:t>
            </a:r>
            <a:r>
              <a:rPr lang="en-US" sz="2800" i="1" dirty="0" smtClean="0"/>
              <a:t>and </a:t>
            </a:r>
            <a:r>
              <a:rPr lang="en-US" sz="2800" i="1" dirty="0"/>
              <a:t>are not related in any way to TF</a:t>
            </a:r>
            <a:r>
              <a:rPr lang="en-US" sz="2800" i="1" dirty="0" smtClean="0"/>
              <a:t>.</a:t>
            </a:r>
            <a:r>
              <a:rPr lang="ta-IN" sz="2800" i="1" dirty="0" smtClean="0"/>
              <a:t> </a:t>
            </a:r>
            <a:r>
              <a:rPr lang="pt-BR" sz="2800" dirty="0">
                <a:solidFill>
                  <a:srgbClr val="0000FF"/>
                </a:solidFill>
              </a:rPr>
              <a:t>(R8-NC)</a:t>
            </a:r>
            <a:endParaRPr lang="pt-BR" sz="2800" b="1" dirty="0">
              <a:solidFill>
                <a:srgbClr val="0000FF"/>
              </a:solidFill>
            </a:endParaRPr>
          </a:p>
          <a:p>
            <a:pPr marL="0" indent="0">
              <a:buNone/>
            </a:pPr>
            <a:endParaRPr lang="en-US" sz="2800" i="1" dirty="0"/>
          </a:p>
          <a:p>
            <a:endParaRPr lang="en-US" dirty="0"/>
          </a:p>
          <a:p>
            <a:pPr lvl="0"/>
            <a:endParaRPr lang="en-US" dirty="0">
              <a:latin typeface="+mj-lt"/>
            </a:endParaRPr>
          </a:p>
        </p:txBody>
      </p:sp>
      <p:sp>
        <p:nvSpPr>
          <p:cNvPr id="6" name="Slide Number Placeholder 5"/>
          <p:cNvSpPr>
            <a:spLocks noGrp="1"/>
          </p:cNvSpPr>
          <p:nvPr>
            <p:ph type="sldNum" sz="quarter" idx="12"/>
          </p:nvPr>
        </p:nvSpPr>
        <p:spPr/>
        <p:txBody>
          <a:bodyPr/>
          <a:lstStyle/>
          <a:p>
            <a:fld id="{11062E6D-310A-4298-9C29-9D027E339A15}" type="slidenum">
              <a:rPr lang="en-US" smtClean="0"/>
              <a:pPr/>
              <a:t>35</a:t>
            </a:fld>
            <a:endParaRPr lang="en-US"/>
          </a:p>
        </p:txBody>
      </p:sp>
    </p:spTree>
    <p:extLst>
      <p:ext uri="{BB962C8B-B14F-4D97-AF65-F5344CB8AC3E}">
        <p14:creationId xmlns:p14="http://schemas.microsoft.com/office/powerpoint/2010/main" val="6368122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ta-IN" dirty="0" smtClean="0">
                <a:solidFill>
                  <a:srgbClr val="610555"/>
                </a:solidFill>
              </a:rPr>
              <a:t>Effectiveness</a:t>
            </a:r>
            <a:endParaRPr lang="en-US" dirty="0"/>
          </a:p>
        </p:txBody>
      </p:sp>
      <p:sp>
        <p:nvSpPr>
          <p:cNvPr id="3" name="Content Placeholder 2"/>
          <p:cNvSpPr>
            <a:spLocks noGrp="1"/>
          </p:cNvSpPr>
          <p:nvPr>
            <p:ph idx="1"/>
          </p:nvPr>
        </p:nvSpPr>
        <p:spPr>
          <a:xfrm>
            <a:off x="457200" y="1371600"/>
            <a:ext cx="8458200" cy="4754563"/>
          </a:xfrm>
        </p:spPr>
        <p:txBody>
          <a:bodyPr>
            <a:normAutofit/>
          </a:bodyPr>
          <a:lstStyle/>
          <a:p>
            <a:pPr marL="0" indent="0">
              <a:buNone/>
            </a:pPr>
            <a:r>
              <a:rPr lang="en-US" sz="2800" b="1" i="1" dirty="0">
                <a:solidFill>
                  <a:srgbClr val="61AA08"/>
                </a:solidFill>
              </a:rPr>
              <a:t>Tunisia </a:t>
            </a:r>
            <a:r>
              <a:rPr lang="en-US" sz="2800" i="1" dirty="0" smtClean="0"/>
              <a:t>- </a:t>
            </a:r>
            <a:r>
              <a:rPr lang="en-US" sz="2800" i="1" dirty="0"/>
              <a:t>no specific RA on </a:t>
            </a:r>
            <a:r>
              <a:rPr lang="en-US" sz="2800" i="1" dirty="0" smtClean="0"/>
              <a:t>NPOs</a:t>
            </a:r>
            <a:r>
              <a:rPr lang="ta-IN" sz="2800" i="1" dirty="0" smtClean="0"/>
              <a:t>; </a:t>
            </a:r>
            <a:r>
              <a:rPr lang="en-US" sz="2800" i="1" dirty="0" smtClean="0"/>
              <a:t>no outreach </a:t>
            </a:r>
            <a:r>
              <a:rPr lang="en-US" sz="2800" i="1" dirty="0"/>
              <a:t>to </a:t>
            </a:r>
            <a:r>
              <a:rPr lang="en-US" sz="2800" i="1" dirty="0" smtClean="0"/>
              <a:t>NPOs</a:t>
            </a:r>
            <a:endParaRPr lang="ta-IN" sz="2800" i="1" dirty="0" smtClean="0"/>
          </a:p>
          <a:p>
            <a:pPr marL="0" indent="0">
              <a:buNone/>
            </a:pPr>
            <a:r>
              <a:rPr lang="en-US" sz="2800" i="1" dirty="0" smtClean="0"/>
              <a:t>- </a:t>
            </a:r>
            <a:r>
              <a:rPr lang="en-US" sz="2800" i="1" dirty="0"/>
              <a:t>level of effectiveness achieved for Immediate Outcome 10 is </a:t>
            </a:r>
            <a:r>
              <a:rPr lang="en-US" sz="2800" i="1" u="sng" dirty="0"/>
              <a:t>low </a:t>
            </a:r>
          </a:p>
          <a:p>
            <a:pPr marL="0" indent="0">
              <a:buNone/>
            </a:pPr>
            <a:endParaRPr lang="ta-IN" sz="2800" i="1" dirty="0" smtClean="0"/>
          </a:p>
          <a:p>
            <a:pPr marL="0" indent="0">
              <a:buNone/>
            </a:pPr>
            <a:r>
              <a:rPr lang="en-US" sz="2800" i="1" dirty="0" smtClean="0"/>
              <a:t>The </a:t>
            </a:r>
            <a:r>
              <a:rPr lang="en-US" sz="2800" i="1" dirty="0"/>
              <a:t>Law establishes transparency measures to identify those responsible for the administration and management of associations and ensures the integrity of incoming and outgoing funds by publication of the financial statements of the associations. </a:t>
            </a:r>
            <a:r>
              <a:rPr lang="en-US" sz="2800" dirty="0">
                <a:solidFill>
                  <a:srgbClr val="0000FF"/>
                </a:solidFill>
              </a:rPr>
              <a:t>(R8-LC)</a:t>
            </a:r>
            <a:endParaRPr lang="en-US" sz="2800" i="1" dirty="0">
              <a:solidFill>
                <a:srgbClr val="0000FF"/>
              </a:solidFill>
            </a:endParaRPr>
          </a:p>
          <a:p>
            <a:endParaRPr lang="en-US" dirty="0"/>
          </a:p>
          <a:p>
            <a:pPr lvl="0"/>
            <a:endParaRPr lang="en-US" dirty="0">
              <a:latin typeface="+mj-lt"/>
            </a:endParaRPr>
          </a:p>
        </p:txBody>
      </p:sp>
      <p:sp>
        <p:nvSpPr>
          <p:cNvPr id="6" name="Slide Number Placeholder 5"/>
          <p:cNvSpPr>
            <a:spLocks noGrp="1"/>
          </p:cNvSpPr>
          <p:nvPr>
            <p:ph type="sldNum" sz="quarter" idx="12"/>
          </p:nvPr>
        </p:nvSpPr>
        <p:spPr/>
        <p:txBody>
          <a:bodyPr/>
          <a:lstStyle/>
          <a:p>
            <a:fld id="{11062E6D-310A-4298-9C29-9D027E339A15}" type="slidenum">
              <a:rPr lang="en-US" smtClean="0"/>
              <a:pPr/>
              <a:t>36</a:t>
            </a:fld>
            <a:endParaRPr lang="en-US"/>
          </a:p>
        </p:txBody>
      </p:sp>
    </p:spTree>
    <p:extLst>
      <p:ext uri="{BB962C8B-B14F-4D97-AF65-F5344CB8AC3E}">
        <p14:creationId xmlns:p14="http://schemas.microsoft.com/office/powerpoint/2010/main" val="5619603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ta-IN" dirty="0" smtClean="0">
                <a:solidFill>
                  <a:srgbClr val="610555"/>
                </a:solidFill>
              </a:rPr>
              <a:t>Outreach</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dirty="0"/>
              <a:t>If no outreach to the non-profit sector was conducted, if there was no discussion about terrorism financing and risks with NPOs, it is difficult for that country </a:t>
            </a:r>
            <a:r>
              <a:rPr lang="en-US" u="sng" dirty="0"/>
              <a:t>to score well on </a:t>
            </a:r>
            <a:r>
              <a:rPr lang="en-US" u="sng" dirty="0" smtClean="0"/>
              <a:t>R8</a:t>
            </a:r>
            <a:endParaRPr lang="ta-IN" u="sng" dirty="0"/>
          </a:p>
          <a:p>
            <a:r>
              <a:rPr lang="en-US" dirty="0"/>
              <a:t>MERs could also cite whether </a:t>
            </a:r>
            <a:r>
              <a:rPr lang="en-US" u="sng" dirty="0"/>
              <a:t>NPOs showed awareness</a:t>
            </a:r>
            <a:r>
              <a:rPr lang="en-US" dirty="0"/>
              <a:t> of their sectorial vulnerabilities to FT threats (Belgium, Serbia)</a:t>
            </a:r>
          </a:p>
          <a:p>
            <a:endParaRPr lang="ta-IN" u="sng" dirty="0" smtClean="0"/>
          </a:p>
          <a:p>
            <a:pPr marL="0" indent="0">
              <a:buNone/>
            </a:pPr>
            <a:endParaRPr lang="en-US" u="sng" dirty="0"/>
          </a:p>
          <a:p>
            <a:pPr lvl="0"/>
            <a:endParaRPr lang="en-US" dirty="0">
              <a:latin typeface="+mj-lt"/>
            </a:endParaRPr>
          </a:p>
        </p:txBody>
      </p:sp>
      <p:sp>
        <p:nvSpPr>
          <p:cNvPr id="6" name="Slide Number Placeholder 5"/>
          <p:cNvSpPr>
            <a:spLocks noGrp="1"/>
          </p:cNvSpPr>
          <p:nvPr>
            <p:ph type="sldNum" sz="quarter" idx="12"/>
          </p:nvPr>
        </p:nvSpPr>
        <p:spPr/>
        <p:txBody>
          <a:bodyPr/>
          <a:lstStyle/>
          <a:p>
            <a:fld id="{11062E6D-310A-4298-9C29-9D027E339A15}" type="slidenum">
              <a:rPr lang="en-US" smtClean="0"/>
              <a:pPr/>
              <a:t>37</a:t>
            </a:fld>
            <a:endParaRPr lang="en-US"/>
          </a:p>
        </p:txBody>
      </p:sp>
    </p:spTree>
    <p:extLst>
      <p:ext uri="{BB962C8B-B14F-4D97-AF65-F5344CB8AC3E}">
        <p14:creationId xmlns:p14="http://schemas.microsoft.com/office/powerpoint/2010/main" val="2829278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ta-IN" dirty="0" smtClean="0">
                <a:solidFill>
                  <a:srgbClr val="610555"/>
                </a:solidFill>
              </a:rPr>
              <a:t>Outreach</a:t>
            </a:r>
            <a:endParaRPr lang="en-US" dirty="0"/>
          </a:p>
        </p:txBody>
      </p:sp>
      <p:sp>
        <p:nvSpPr>
          <p:cNvPr id="3" name="Content Placeholder 2"/>
          <p:cNvSpPr>
            <a:spLocks noGrp="1"/>
          </p:cNvSpPr>
          <p:nvPr>
            <p:ph idx="1"/>
          </p:nvPr>
        </p:nvSpPr>
        <p:spPr>
          <a:xfrm>
            <a:off x="457200" y="1371600"/>
            <a:ext cx="8534400" cy="4754563"/>
          </a:xfrm>
        </p:spPr>
        <p:txBody>
          <a:bodyPr>
            <a:normAutofit fontScale="92500" lnSpcReduction="10000"/>
          </a:bodyPr>
          <a:lstStyle/>
          <a:p>
            <a:pPr marL="0" indent="0">
              <a:buNone/>
            </a:pPr>
            <a:r>
              <a:rPr lang="en-US" sz="2800" b="1" i="1" dirty="0">
                <a:solidFill>
                  <a:srgbClr val="61AA08"/>
                </a:solidFill>
              </a:rPr>
              <a:t>Serbia</a:t>
            </a:r>
            <a:r>
              <a:rPr lang="en-US" sz="2800" b="1" dirty="0"/>
              <a:t> </a:t>
            </a:r>
            <a:r>
              <a:rPr lang="en-US" sz="2800" i="1" dirty="0" smtClean="0"/>
              <a:t>– </a:t>
            </a:r>
            <a:r>
              <a:rPr lang="en-US" sz="2800" i="1" dirty="0"/>
              <a:t>no specific </a:t>
            </a:r>
            <a:r>
              <a:rPr lang="en-US" sz="2800" i="1" dirty="0" smtClean="0"/>
              <a:t>RA </a:t>
            </a:r>
            <a:r>
              <a:rPr lang="en-US" sz="2800" i="1" dirty="0"/>
              <a:t>on NPOs</a:t>
            </a:r>
            <a:r>
              <a:rPr lang="ta-IN" sz="2800" i="1" dirty="0"/>
              <a:t>; </a:t>
            </a:r>
            <a:r>
              <a:rPr lang="en-US" sz="2800" i="1" dirty="0"/>
              <a:t>no outreach to NPOs</a:t>
            </a:r>
            <a:endParaRPr lang="en-US" sz="2800" b="1" dirty="0"/>
          </a:p>
          <a:p>
            <a:pPr marL="0" indent="0">
              <a:buNone/>
            </a:pPr>
            <a:r>
              <a:rPr lang="en-US" sz="2800" i="1" dirty="0"/>
              <a:t>A formal review of the NPO sector should urgently be undertaken with regard to its activities, size and vulnerabilities to FT and adequate awareness-raising </a:t>
            </a:r>
            <a:r>
              <a:rPr lang="en-US" sz="2800" i="1" dirty="0" err="1"/>
              <a:t>programmes</a:t>
            </a:r>
            <a:r>
              <a:rPr lang="en-US" sz="2800" i="1" dirty="0"/>
              <a:t> should be carried </a:t>
            </a:r>
            <a:r>
              <a:rPr lang="en-US" sz="2800" i="1" dirty="0" smtClean="0"/>
              <a:t>out. </a:t>
            </a:r>
            <a:r>
              <a:rPr lang="en-US" sz="2800" dirty="0">
                <a:solidFill>
                  <a:srgbClr val="0000FF"/>
                </a:solidFill>
              </a:rPr>
              <a:t>(R8 - PC</a:t>
            </a:r>
            <a:r>
              <a:rPr lang="en-US" sz="2800" dirty="0" smtClean="0">
                <a:solidFill>
                  <a:srgbClr val="0000FF"/>
                </a:solidFill>
              </a:rPr>
              <a:t>)</a:t>
            </a:r>
            <a:endParaRPr lang="ta-IN" sz="2800" dirty="0" smtClean="0">
              <a:solidFill>
                <a:srgbClr val="0000FF"/>
              </a:solidFill>
            </a:endParaRPr>
          </a:p>
          <a:p>
            <a:pPr marL="0" indent="0">
              <a:buNone/>
            </a:pPr>
            <a:r>
              <a:rPr lang="en-US" sz="2800" b="1" i="1" dirty="0" smtClean="0">
                <a:solidFill>
                  <a:srgbClr val="61AA08"/>
                </a:solidFill>
              </a:rPr>
              <a:t>Switzerland</a:t>
            </a:r>
            <a:r>
              <a:rPr lang="en-US" sz="2800" b="1" i="1" dirty="0" smtClean="0"/>
              <a:t> </a:t>
            </a:r>
            <a:r>
              <a:rPr lang="en-US" sz="2800" i="1" dirty="0"/>
              <a:t>–</a:t>
            </a:r>
            <a:r>
              <a:rPr lang="en-US" sz="2800" i="1" dirty="0" smtClean="0"/>
              <a:t>no </a:t>
            </a:r>
            <a:r>
              <a:rPr lang="en-US" sz="2800" i="1" dirty="0"/>
              <a:t>specific RA on NPOs</a:t>
            </a:r>
            <a:r>
              <a:rPr lang="ta-IN" sz="2800" i="1" dirty="0"/>
              <a:t>; </a:t>
            </a:r>
            <a:r>
              <a:rPr lang="en-US" sz="2800" i="1" dirty="0"/>
              <a:t>no outreach to NPOs</a:t>
            </a:r>
            <a:endParaRPr lang="en-US" sz="2800" b="1" i="1" dirty="0"/>
          </a:p>
          <a:p>
            <a:pPr marL="0" indent="0">
              <a:buNone/>
            </a:pPr>
            <a:r>
              <a:rPr lang="ta-IN" sz="2800" i="1" dirty="0" smtClean="0"/>
              <a:t>- </a:t>
            </a:r>
            <a:r>
              <a:rPr lang="en-US" sz="2800" i="1" dirty="0" smtClean="0"/>
              <a:t>authorities </a:t>
            </a:r>
            <a:r>
              <a:rPr lang="en-US" sz="2800" i="1" dirty="0"/>
              <a:t>have not conducted any outreach or training activities in the sector on TF risks. Some self-regulatory </a:t>
            </a:r>
            <a:r>
              <a:rPr lang="en-US" sz="2800" i="1" dirty="0" err="1"/>
              <a:t>organisations</a:t>
            </a:r>
            <a:r>
              <a:rPr lang="en-US" sz="2800" i="1" dirty="0"/>
              <a:t> are working hard at supervision, outreach and training in the NPO sector, particularly through certification </a:t>
            </a:r>
            <a:r>
              <a:rPr lang="en-US" sz="2800" i="1" dirty="0" smtClean="0"/>
              <a:t>and </a:t>
            </a:r>
            <a:r>
              <a:rPr lang="en-US" sz="2800" i="1" dirty="0"/>
              <a:t>the spread of best </a:t>
            </a:r>
            <a:r>
              <a:rPr lang="en-US" sz="2800" i="1" dirty="0" smtClean="0"/>
              <a:t>practices. </a:t>
            </a:r>
            <a:r>
              <a:rPr lang="en-US" sz="2800" i="1" dirty="0"/>
              <a:t>However, these are optional initiatives</a:t>
            </a:r>
            <a:r>
              <a:rPr lang="en-US" sz="2800" i="1" dirty="0">
                <a:solidFill>
                  <a:srgbClr val="0000FF"/>
                </a:solidFill>
              </a:rPr>
              <a:t>. </a:t>
            </a:r>
            <a:r>
              <a:rPr lang="en-US" sz="2800" dirty="0">
                <a:solidFill>
                  <a:srgbClr val="0000FF"/>
                </a:solidFill>
              </a:rPr>
              <a:t>(R8 - PC)</a:t>
            </a:r>
            <a:endParaRPr lang="en-US" sz="2800" dirty="0">
              <a:solidFill>
                <a:srgbClr val="0000FF"/>
              </a:solidFill>
              <a:latin typeface="+mj-lt"/>
            </a:endParaRPr>
          </a:p>
        </p:txBody>
      </p:sp>
      <p:sp>
        <p:nvSpPr>
          <p:cNvPr id="6" name="Slide Number Placeholder 5"/>
          <p:cNvSpPr>
            <a:spLocks noGrp="1"/>
          </p:cNvSpPr>
          <p:nvPr>
            <p:ph type="sldNum" sz="quarter" idx="12"/>
          </p:nvPr>
        </p:nvSpPr>
        <p:spPr/>
        <p:txBody>
          <a:bodyPr/>
          <a:lstStyle/>
          <a:p>
            <a:fld id="{11062E6D-310A-4298-9C29-9D027E339A15}" type="slidenum">
              <a:rPr lang="en-US" smtClean="0"/>
              <a:pPr/>
              <a:t>38</a:t>
            </a:fld>
            <a:endParaRPr lang="en-US"/>
          </a:p>
        </p:txBody>
      </p:sp>
    </p:spTree>
    <p:extLst>
      <p:ext uri="{BB962C8B-B14F-4D97-AF65-F5344CB8AC3E}">
        <p14:creationId xmlns:p14="http://schemas.microsoft.com/office/powerpoint/2010/main" val="12769259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Entry points and recommendations </a:t>
            </a:r>
          </a:p>
        </p:txBody>
      </p:sp>
      <p:sp>
        <p:nvSpPr>
          <p:cNvPr id="3" name="Content Placeholder 2"/>
          <p:cNvSpPr>
            <a:spLocks noGrp="1"/>
          </p:cNvSpPr>
          <p:nvPr>
            <p:ph idx="1"/>
          </p:nvPr>
        </p:nvSpPr>
        <p:spPr/>
        <p:txBody>
          <a:bodyPr/>
          <a:lstStyle/>
          <a:p>
            <a:pPr>
              <a:buFont typeface="Wingdings" charset="2"/>
              <a:buChar char="²"/>
            </a:pPr>
            <a:r>
              <a:rPr lang="ta-IN" dirty="0" smtClean="0"/>
              <a:t> </a:t>
            </a:r>
            <a:r>
              <a:rPr lang="en-US" b="1" dirty="0">
                <a:solidFill>
                  <a:srgbClr val="61AA08"/>
                </a:solidFill>
              </a:rPr>
              <a:t>Assessed Country Trainings </a:t>
            </a:r>
            <a:r>
              <a:rPr lang="en-US" dirty="0"/>
              <a:t>- encourage countries to use the opportunity of trainings offered by FATF/FSRBs, to prepare for evaluation process/include R8</a:t>
            </a:r>
          </a:p>
          <a:p>
            <a:pPr>
              <a:buFont typeface="Wingdings" charset="2"/>
              <a:buChar char="²"/>
            </a:pPr>
            <a:r>
              <a:rPr lang="en-US" dirty="0" smtClean="0"/>
              <a:t> </a:t>
            </a:r>
            <a:r>
              <a:rPr lang="en-US" b="1" dirty="0">
                <a:solidFill>
                  <a:srgbClr val="61AA08"/>
                </a:solidFill>
              </a:rPr>
              <a:t>Identifying </a:t>
            </a:r>
            <a:r>
              <a:rPr lang="en-US" b="1" dirty="0" smtClean="0">
                <a:solidFill>
                  <a:srgbClr val="61AA08"/>
                </a:solidFill>
              </a:rPr>
              <a:t>sub</a:t>
            </a:r>
            <a:r>
              <a:rPr lang="en-US" b="1" dirty="0">
                <a:solidFill>
                  <a:srgbClr val="61AA08"/>
                </a:solidFill>
              </a:rPr>
              <a:t>-sector of NPOs at risk </a:t>
            </a:r>
            <a:r>
              <a:rPr lang="en-US" dirty="0"/>
              <a:t>- develop clearer guidance for governments how to identify, and </a:t>
            </a:r>
            <a:r>
              <a:rPr lang="en-US" dirty="0" smtClean="0"/>
              <a:t>for </a:t>
            </a:r>
            <a:r>
              <a:rPr lang="en-US" dirty="0"/>
              <a:t>evaluators on the effectiveness review </a:t>
            </a:r>
            <a:endParaRPr lang="ta-IN" dirty="0" smtClean="0"/>
          </a:p>
          <a:p>
            <a:pPr>
              <a:buFont typeface="Wingdings" charset="2"/>
              <a:buChar char="²"/>
            </a:pPr>
            <a:endParaRPr lang="en-US" dirty="0"/>
          </a:p>
        </p:txBody>
      </p:sp>
      <p:sp>
        <p:nvSpPr>
          <p:cNvPr id="6" name="Slide Number Placeholder 5"/>
          <p:cNvSpPr>
            <a:spLocks noGrp="1"/>
          </p:cNvSpPr>
          <p:nvPr>
            <p:ph type="sldNum" sz="quarter" idx="12"/>
          </p:nvPr>
        </p:nvSpPr>
        <p:spPr/>
        <p:txBody>
          <a:bodyPr/>
          <a:lstStyle/>
          <a:p>
            <a:fld id="{11062E6D-310A-4298-9C29-9D027E339A15}" type="slidenum">
              <a:rPr lang="en-US" smtClean="0"/>
              <a:pPr/>
              <a:t>39</a:t>
            </a:fld>
            <a:endParaRPr lang="en-US"/>
          </a:p>
        </p:txBody>
      </p:sp>
    </p:spTree>
    <p:extLst>
      <p:ext uri="{BB962C8B-B14F-4D97-AF65-F5344CB8AC3E}">
        <p14:creationId xmlns:p14="http://schemas.microsoft.com/office/powerpoint/2010/main" val="3175211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428751"/>
            <a:ext cx="6858000" cy="708659"/>
          </a:xfrm>
        </p:spPr>
        <p:txBody>
          <a:bodyPr>
            <a:normAutofit fontScale="90000"/>
          </a:bodyPr>
          <a:lstStyle/>
          <a:p>
            <a:r>
              <a:rPr lang="nl-NL" dirty="0" err="1"/>
              <a:t>Who</a:t>
            </a:r>
            <a:r>
              <a:rPr lang="nl-NL" dirty="0"/>
              <a:t> is </a:t>
            </a:r>
            <a:r>
              <a:rPr lang="nl-NL" dirty="0" err="1"/>
              <a:t>the</a:t>
            </a:r>
            <a:r>
              <a:rPr lang="nl-NL" dirty="0"/>
              <a:t> FATF</a:t>
            </a:r>
          </a:p>
        </p:txBody>
      </p:sp>
      <p:sp>
        <p:nvSpPr>
          <p:cNvPr id="3" name="Ondertitel 2"/>
          <p:cNvSpPr>
            <a:spLocks noGrp="1"/>
          </p:cNvSpPr>
          <p:nvPr>
            <p:ph type="subTitle" idx="1"/>
          </p:nvPr>
        </p:nvSpPr>
        <p:spPr>
          <a:xfrm>
            <a:off x="981489" y="2353090"/>
            <a:ext cx="7181022" cy="3304760"/>
          </a:xfrm>
        </p:spPr>
        <p:txBody>
          <a:bodyPr>
            <a:normAutofit fontScale="92500" lnSpcReduction="20000"/>
          </a:bodyPr>
          <a:lstStyle/>
          <a:p>
            <a:r>
              <a:rPr lang="nl-NL" sz="2250" dirty="0">
                <a:latin typeface="+mj-lt"/>
              </a:rPr>
              <a:t>An </a:t>
            </a:r>
            <a:r>
              <a:rPr lang="nl-NL" sz="2250" dirty="0" err="1">
                <a:latin typeface="+mj-lt"/>
              </a:rPr>
              <a:t>intergovernmental</a:t>
            </a:r>
            <a:r>
              <a:rPr lang="nl-NL" sz="2250" dirty="0">
                <a:latin typeface="+mj-lt"/>
              </a:rPr>
              <a:t> body </a:t>
            </a:r>
            <a:r>
              <a:rPr lang="nl-NL" sz="2250" dirty="0" err="1">
                <a:latin typeface="+mj-lt"/>
              </a:rPr>
              <a:t>established</a:t>
            </a:r>
            <a:r>
              <a:rPr lang="nl-NL" sz="2250" dirty="0">
                <a:latin typeface="+mj-lt"/>
              </a:rPr>
              <a:t> 1989 </a:t>
            </a:r>
            <a:r>
              <a:rPr lang="nl-NL" sz="2250" dirty="0" err="1">
                <a:latin typeface="+mj-lt"/>
              </a:rPr>
              <a:t>by</a:t>
            </a:r>
            <a:r>
              <a:rPr lang="nl-NL" sz="2250" dirty="0">
                <a:latin typeface="+mj-lt"/>
              </a:rPr>
              <a:t> </a:t>
            </a:r>
            <a:r>
              <a:rPr lang="nl-NL" sz="2250" dirty="0" err="1">
                <a:latin typeface="+mj-lt"/>
              </a:rPr>
              <a:t>the</a:t>
            </a:r>
            <a:r>
              <a:rPr lang="nl-NL" sz="2250" dirty="0">
                <a:latin typeface="+mj-lt"/>
              </a:rPr>
              <a:t> G 7</a:t>
            </a:r>
          </a:p>
          <a:p>
            <a:r>
              <a:rPr lang="nl-NL" sz="2250" dirty="0">
                <a:latin typeface="+mj-lt"/>
              </a:rPr>
              <a:t> Standards </a:t>
            </a:r>
            <a:r>
              <a:rPr lang="nl-NL" sz="2250" dirty="0" err="1">
                <a:latin typeface="+mj-lt"/>
              </a:rPr>
              <a:t>to</a:t>
            </a:r>
            <a:r>
              <a:rPr lang="nl-NL" sz="2250" dirty="0">
                <a:latin typeface="+mj-lt"/>
              </a:rPr>
              <a:t> counter </a:t>
            </a:r>
            <a:r>
              <a:rPr lang="nl-NL" sz="2250" dirty="0" err="1">
                <a:latin typeface="+mj-lt"/>
              </a:rPr>
              <a:t>terrorism</a:t>
            </a:r>
            <a:r>
              <a:rPr lang="nl-NL" sz="2250" dirty="0">
                <a:latin typeface="+mj-lt"/>
              </a:rPr>
              <a:t> </a:t>
            </a:r>
            <a:r>
              <a:rPr lang="nl-NL" sz="2250" dirty="0" err="1">
                <a:latin typeface="+mj-lt"/>
              </a:rPr>
              <a:t>financing</a:t>
            </a:r>
            <a:r>
              <a:rPr lang="nl-NL" sz="2250" dirty="0">
                <a:latin typeface="+mj-lt"/>
              </a:rPr>
              <a:t> </a:t>
            </a:r>
            <a:r>
              <a:rPr lang="nl-NL" sz="2250" dirty="0" err="1">
                <a:latin typeface="+mj-lt"/>
              </a:rPr>
              <a:t>included</a:t>
            </a:r>
            <a:r>
              <a:rPr lang="nl-NL" sz="2250" dirty="0">
                <a:latin typeface="+mj-lt"/>
              </a:rPr>
              <a:t> </a:t>
            </a:r>
            <a:r>
              <a:rPr lang="nl-NL" sz="2250" dirty="0" err="1">
                <a:latin typeface="+mj-lt"/>
              </a:rPr>
              <a:t>after</a:t>
            </a:r>
            <a:r>
              <a:rPr lang="nl-NL" sz="2250" dirty="0">
                <a:latin typeface="+mj-lt"/>
              </a:rPr>
              <a:t> 9/11</a:t>
            </a:r>
          </a:p>
          <a:p>
            <a:r>
              <a:rPr lang="nl-NL" sz="2250" dirty="0">
                <a:latin typeface="+mj-lt"/>
              </a:rPr>
              <a:t>A </a:t>
            </a:r>
            <a:r>
              <a:rPr lang="nl-NL" sz="2250" dirty="0" err="1">
                <a:latin typeface="+mj-lt"/>
              </a:rPr>
              <a:t>task</a:t>
            </a:r>
            <a:r>
              <a:rPr lang="nl-NL" sz="2250" dirty="0">
                <a:latin typeface="+mj-lt"/>
              </a:rPr>
              <a:t> force </a:t>
            </a:r>
            <a:r>
              <a:rPr lang="nl-NL" sz="2250" dirty="0" err="1">
                <a:latin typeface="+mj-lt"/>
              </a:rPr>
              <a:t>and</a:t>
            </a:r>
            <a:r>
              <a:rPr lang="nl-NL" sz="2250" dirty="0">
                <a:latin typeface="+mj-lt"/>
              </a:rPr>
              <a:t> </a:t>
            </a:r>
            <a:r>
              <a:rPr lang="nl-NL" sz="2250" dirty="0" err="1">
                <a:latin typeface="+mj-lt"/>
              </a:rPr>
              <a:t>not</a:t>
            </a:r>
            <a:r>
              <a:rPr lang="nl-NL" sz="2250" dirty="0">
                <a:latin typeface="+mj-lt"/>
              </a:rPr>
              <a:t> a </a:t>
            </a:r>
            <a:r>
              <a:rPr lang="nl-NL" sz="2250" dirty="0" err="1">
                <a:latin typeface="+mj-lt"/>
              </a:rPr>
              <a:t>formal</a:t>
            </a:r>
            <a:r>
              <a:rPr lang="nl-NL" sz="2250" dirty="0">
                <a:latin typeface="+mj-lt"/>
              </a:rPr>
              <a:t> </a:t>
            </a:r>
            <a:r>
              <a:rPr lang="nl-NL" sz="2250" dirty="0" err="1">
                <a:latin typeface="+mj-lt"/>
              </a:rPr>
              <a:t>organization</a:t>
            </a:r>
            <a:endParaRPr lang="nl-NL" sz="2250" dirty="0">
              <a:latin typeface="+mj-lt"/>
            </a:endParaRPr>
          </a:p>
          <a:p>
            <a:r>
              <a:rPr lang="nl-NL" sz="2250" dirty="0">
                <a:latin typeface="+mj-lt"/>
              </a:rPr>
              <a:t>37 Members </a:t>
            </a:r>
            <a:r>
              <a:rPr lang="nl-NL" sz="2250" dirty="0" err="1">
                <a:latin typeface="+mj-lt"/>
              </a:rPr>
              <a:t>and</a:t>
            </a:r>
            <a:r>
              <a:rPr lang="nl-NL" sz="2250" dirty="0">
                <a:latin typeface="+mj-lt"/>
              </a:rPr>
              <a:t> 9 </a:t>
            </a:r>
            <a:r>
              <a:rPr lang="nl-NL" sz="2250" dirty="0" err="1">
                <a:latin typeface="+mj-lt"/>
              </a:rPr>
              <a:t>regional</a:t>
            </a:r>
            <a:r>
              <a:rPr lang="nl-NL" sz="2250" dirty="0">
                <a:latin typeface="+mj-lt"/>
              </a:rPr>
              <a:t> </a:t>
            </a:r>
            <a:r>
              <a:rPr lang="nl-NL" sz="2250" dirty="0" err="1">
                <a:latin typeface="+mj-lt"/>
              </a:rPr>
              <a:t>bodies</a:t>
            </a:r>
            <a:r>
              <a:rPr lang="nl-NL" sz="2250" dirty="0">
                <a:latin typeface="+mj-lt"/>
              </a:rPr>
              <a:t> </a:t>
            </a:r>
            <a:r>
              <a:rPr lang="nl-NL" sz="2250" dirty="0" err="1">
                <a:latin typeface="+mj-lt"/>
              </a:rPr>
              <a:t>represented</a:t>
            </a:r>
            <a:r>
              <a:rPr lang="nl-NL" sz="2250" dirty="0">
                <a:latin typeface="+mj-lt"/>
              </a:rPr>
              <a:t> </a:t>
            </a:r>
            <a:r>
              <a:rPr lang="nl-NL" sz="2250" dirty="0" err="1">
                <a:latin typeface="+mj-lt"/>
              </a:rPr>
              <a:t>by</a:t>
            </a:r>
            <a:r>
              <a:rPr lang="nl-NL" sz="2250" dirty="0">
                <a:latin typeface="+mj-lt"/>
              </a:rPr>
              <a:t> </a:t>
            </a:r>
            <a:r>
              <a:rPr lang="nl-NL" sz="2250" dirty="0" err="1">
                <a:latin typeface="+mj-lt"/>
              </a:rPr>
              <a:t>MinFin</a:t>
            </a:r>
            <a:endParaRPr lang="nl-NL" sz="2250" dirty="0">
              <a:latin typeface="+mj-lt"/>
            </a:endParaRPr>
          </a:p>
          <a:p>
            <a:r>
              <a:rPr lang="nl-NL" sz="2250" dirty="0">
                <a:latin typeface="+mj-lt"/>
              </a:rPr>
              <a:t>Works in close partnership </a:t>
            </a:r>
            <a:r>
              <a:rPr lang="nl-NL" sz="2250" dirty="0" err="1">
                <a:latin typeface="+mj-lt"/>
              </a:rPr>
              <a:t>with</a:t>
            </a:r>
            <a:r>
              <a:rPr lang="nl-NL" sz="2250" dirty="0">
                <a:latin typeface="+mj-lt"/>
              </a:rPr>
              <a:t> </a:t>
            </a:r>
            <a:r>
              <a:rPr lang="nl-NL" sz="2250" dirty="0" err="1">
                <a:latin typeface="+mj-lt"/>
              </a:rPr>
              <a:t>the</a:t>
            </a:r>
            <a:r>
              <a:rPr lang="nl-NL" sz="2250" dirty="0">
                <a:latin typeface="+mj-lt"/>
              </a:rPr>
              <a:t> UN, IMF </a:t>
            </a:r>
            <a:r>
              <a:rPr lang="nl-NL" sz="2250" dirty="0" err="1">
                <a:latin typeface="+mj-lt"/>
              </a:rPr>
              <a:t>and</a:t>
            </a:r>
            <a:r>
              <a:rPr lang="nl-NL" sz="2250" dirty="0">
                <a:latin typeface="+mj-lt"/>
              </a:rPr>
              <a:t> World Bank </a:t>
            </a:r>
          </a:p>
          <a:p>
            <a:r>
              <a:rPr lang="nl-NL" sz="2250" dirty="0">
                <a:latin typeface="+mj-lt"/>
              </a:rPr>
              <a:t>A </a:t>
            </a:r>
            <a:r>
              <a:rPr lang="nl-NL" sz="2250" dirty="0" err="1">
                <a:latin typeface="+mj-lt"/>
              </a:rPr>
              <a:t>secretariat</a:t>
            </a:r>
            <a:r>
              <a:rPr lang="nl-NL" sz="2250" dirty="0">
                <a:latin typeface="+mj-lt"/>
              </a:rPr>
              <a:t> </a:t>
            </a:r>
            <a:r>
              <a:rPr lang="nl-NL" sz="2250" dirty="0" err="1">
                <a:latin typeface="+mj-lt"/>
              </a:rPr>
              <a:t>facilitates</a:t>
            </a:r>
            <a:r>
              <a:rPr lang="nl-NL" sz="2250" dirty="0">
                <a:latin typeface="+mj-lt"/>
              </a:rPr>
              <a:t> </a:t>
            </a:r>
            <a:r>
              <a:rPr lang="nl-NL" sz="2250" dirty="0" err="1">
                <a:latin typeface="+mj-lt"/>
              </a:rPr>
              <a:t>the</a:t>
            </a:r>
            <a:r>
              <a:rPr lang="nl-NL" sz="2250" dirty="0">
                <a:latin typeface="+mj-lt"/>
              </a:rPr>
              <a:t> </a:t>
            </a:r>
            <a:r>
              <a:rPr lang="nl-NL" sz="2250" dirty="0" err="1">
                <a:latin typeface="+mj-lt"/>
              </a:rPr>
              <a:t>work</a:t>
            </a:r>
            <a:r>
              <a:rPr lang="nl-NL" sz="2250" dirty="0">
                <a:latin typeface="+mj-lt"/>
              </a:rPr>
              <a:t> of </a:t>
            </a:r>
            <a:r>
              <a:rPr lang="nl-NL" sz="2250" dirty="0" err="1">
                <a:latin typeface="+mj-lt"/>
              </a:rPr>
              <a:t>the</a:t>
            </a:r>
            <a:r>
              <a:rPr lang="nl-NL" sz="2250" dirty="0">
                <a:latin typeface="+mj-lt"/>
              </a:rPr>
              <a:t> FATF </a:t>
            </a:r>
            <a:r>
              <a:rPr lang="nl-NL" sz="2250" dirty="0" err="1">
                <a:latin typeface="+mj-lt"/>
              </a:rPr>
              <a:t>and</a:t>
            </a:r>
            <a:r>
              <a:rPr lang="nl-NL" sz="2250" dirty="0">
                <a:latin typeface="+mj-lt"/>
              </a:rPr>
              <a:t> </a:t>
            </a:r>
            <a:r>
              <a:rPr lang="nl-NL" sz="2250" dirty="0" err="1">
                <a:latin typeface="+mj-lt"/>
              </a:rPr>
              <a:t>regional</a:t>
            </a:r>
            <a:r>
              <a:rPr lang="nl-NL" sz="2250" dirty="0">
                <a:latin typeface="+mj-lt"/>
              </a:rPr>
              <a:t> </a:t>
            </a:r>
            <a:r>
              <a:rPr lang="nl-NL" sz="2250" dirty="0" err="1">
                <a:latin typeface="+mj-lt"/>
              </a:rPr>
              <a:t>bodies</a:t>
            </a:r>
            <a:r>
              <a:rPr lang="nl-NL" sz="2250" dirty="0">
                <a:latin typeface="+mj-lt"/>
              </a:rPr>
              <a:t> </a:t>
            </a:r>
            <a:r>
              <a:rPr lang="nl-NL" sz="2250" dirty="0" err="1">
                <a:latin typeface="+mj-lt"/>
              </a:rPr>
              <a:t>located</a:t>
            </a:r>
            <a:r>
              <a:rPr lang="nl-NL" sz="2250" dirty="0">
                <a:latin typeface="+mj-lt"/>
              </a:rPr>
              <a:t> in Paris at OECD</a:t>
            </a:r>
          </a:p>
          <a:p>
            <a:r>
              <a:rPr lang="nl-NL" sz="2250" dirty="0" err="1">
                <a:latin typeface="+mj-lt"/>
              </a:rPr>
              <a:t>Chaired</a:t>
            </a:r>
            <a:r>
              <a:rPr lang="nl-NL" sz="2250" dirty="0">
                <a:latin typeface="+mj-lt"/>
              </a:rPr>
              <a:t> </a:t>
            </a:r>
            <a:r>
              <a:rPr lang="nl-NL" sz="2250" dirty="0" err="1">
                <a:latin typeface="+mj-lt"/>
              </a:rPr>
              <a:t>by</a:t>
            </a:r>
            <a:r>
              <a:rPr lang="nl-NL" sz="2250" dirty="0">
                <a:latin typeface="+mj-lt"/>
              </a:rPr>
              <a:t> president – </a:t>
            </a:r>
            <a:r>
              <a:rPr lang="nl-NL" sz="2250" dirty="0" err="1">
                <a:latin typeface="+mj-lt"/>
              </a:rPr>
              <a:t>plenaries</a:t>
            </a:r>
            <a:r>
              <a:rPr lang="nl-NL" sz="2250" dirty="0">
                <a:latin typeface="+mj-lt"/>
              </a:rPr>
              <a:t> </a:t>
            </a:r>
            <a:r>
              <a:rPr lang="nl-NL" sz="2250" dirty="0" err="1">
                <a:latin typeface="+mj-lt"/>
              </a:rPr>
              <a:t>to</a:t>
            </a:r>
            <a:r>
              <a:rPr lang="nl-NL" sz="2250" dirty="0">
                <a:latin typeface="+mj-lt"/>
              </a:rPr>
              <a:t> </a:t>
            </a:r>
            <a:r>
              <a:rPr lang="nl-NL" sz="2250" dirty="0" err="1">
                <a:latin typeface="+mj-lt"/>
              </a:rPr>
              <a:t>discuss</a:t>
            </a:r>
            <a:r>
              <a:rPr lang="nl-NL" sz="2250" dirty="0">
                <a:latin typeface="+mj-lt"/>
              </a:rPr>
              <a:t> compliance </a:t>
            </a:r>
            <a:r>
              <a:rPr lang="nl-NL" sz="2250" dirty="0" err="1">
                <a:latin typeface="+mj-lt"/>
              </a:rPr>
              <a:t>with</a:t>
            </a:r>
            <a:r>
              <a:rPr lang="nl-NL" sz="2250" dirty="0">
                <a:latin typeface="+mj-lt"/>
              </a:rPr>
              <a:t> </a:t>
            </a:r>
            <a:r>
              <a:rPr lang="nl-NL" sz="2250" dirty="0" err="1">
                <a:latin typeface="+mj-lt"/>
              </a:rPr>
              <a:t>standards</a:t>
            </a:r>
            <a:r>
              <a:rPr lang="nl-NL" sz="2250" dirty="0">
                <a:latin typeface="+mj-lt"/>
              </a:rPr>
              <a:t> </a:t>
            </a:r>
            <a:r>
              <a:rPr lang="nl-NL" sz="2250" dirty="0" err="1">
                <a:latin typeface="+mj-lt"/>
              </a:rPr>
              <a:t>based</a:t>
            </a:r>
            <a:r>
              <a:rPr lang="nl-NL" sz="2250" dirty="0">
                <a:latin typeface="+mj-lt"/>
              </a:rPr>
              <a:t> on </a:t>
            </a:r>
            <a:r>
              <a:rPr lang="nl-NL" sz="2250" dirty="0" err="1">
                <a:latin typeface="+mj-lt"/>
              </a:rPr>
              <a:t>evaluation</a:t>
            </a:r>
            <a:r>
              <a:rPr lang="nl-NL" sz="2250" dirty="0">
                <a:latin typeface="+mj-lt"/>
              </a:rPr>
              <a:t> </a:t>
            </a:r>
            <a:r>
              <a:rPr lang="nl-NL" sz="2250" dirty="0" err="1">
                <a:latin typeface="+mj-lt"/>
              </a:rPr>
              <a:t>reports</a:t>
            </a:r>
            <a:endParaRPr lang="nl-NL" sz="2250" dirty="0">
              <a:latin typeface="+mj-lt"/>
            </a:endParaRPr>
          </a:p>
          <a:p>
            <a:r>
              <a:rPr lang="nl-NL" sz="2250" dirty="0" err="1">
                <a:latin typeface="+mj-lt"/>
              </a:rPr>
              <a:t>Decision</a:t>
            </a:r>
            <a:r>
              <a:rPr lang="nl-NL" sz="2250" dirty="0">
                <a:latin typeface="+mj-lt"/>
              </a:rPr>
              <a:t>-making </a:t>
            </a:r>
            <a:r>
              <a:rPr lang="nl-NL" sz="2250" dirty="0" err="1">
                <a:latin typeface="+mj-lt"/>
              </a:rPr>
              <a:t>by</a:t>
            </a:r>
            <a:r>
              <a:rPr lang="nl-NL" sz="2250" dirty="0">
                <a:latin typeface="+mj-lt"/>
              </a:rPr>
              <a:t> consensus</a:t>
            </a:r>
          </a:p>
          <a:p>
            <a:endParaRPr lang="nl-NL" sz="2400" dirty="0">
              <a:latin typeface="+mj-lt"/>
            </a:endParaRPr>
          </a:p>
          <a:p>
            <a:endParaRPr lang="nl-NL" sz="3000" dirty="0">
              <a:latin typeface="+mj-lt"/>
            </a:endParaRPr>
          </a:p>
          <a:p>
            <a:endParaRPr lang="nl-NL" sz="3000" dirty="0">
              <a:latin typeface="+mj-lt"/>
            </a:endParaRPr>
          </a:p>
          <a:p>
            <a:endParaRPr lang="nl-NL" sz="3000" dirty="0">
              <a:latin typeface="+mj-lt"/>
            </a:endParaRPr>
          </a:p>
          <a:p>
            <a:endParaRPr lang="nl-NL" sz="3000" dirty="0">
              <a:latin typeface="+mj-lt"/>
            </a:endParaRPr>
          </a:p>
          <a:p>
            <a:endParaRPr lang="nl-NL" sz="4050" dirty="0">
              <a:latin typeface="+mj-lt"/>
            </a:endParaRPr>
          </a:p>
        </p:txBody>
      </p:sp>
    </p:spTree>
    <p:extLst>
      <p:ext uri="{BB962C8B-B14F-4D97-AF65-F5344CB8AC3E}">
        <p14:creationId xmlns:p14="http://schemas.microsoft.com/office/powerpoint/2010/main" val="26175133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Entry points and recommendations </a:t>
            </a:r>
          </a:p>
        </p:txBody>
      </p:sp>
      <p:sp>
        <p:nvSpPr>
          <p:cNvPr id="3" name="Content Placeholder 2"/>
          <p:cNvSpPr>
            <a:spLocks noGrp="1"/>
          </p:cNvSpPr>
          <p:nvPr>
            <p:ph idx="1"/>
          </p:nvPr>
        </p:nvSpPr>
        <p:spPr/>
        <p:txBody>
          <a:bodyPr/>
          <a:lstStyle/>
          <a:p>
            <a:pPr>
              <a:buFont typeface="Wingdings" charset="2"/>
              <a:buChar char="²"/>
            </a:pPr>
            <a:r>
              <a:rPr lang="ta-IN" dirty="0" smtClean="0"/>
              <a:t> </a:t>
            </a:r>
            <a:r>
              <a:rPr lang="en-US" b="1" dirty="0">
                <a:solidFill>
                  <a:srgbClr val="61AA08"/>
                </a:solidFill>
              </a:rPr>
              <a:t>Global Network Coordination Group </a:t>
            </a:r>
            <a:r>
              <a:rPr lang="en-US" dirty="0"/>
              <a:t>(incl. FATF and FSRBs Secretariats, WB, IMF) - share evaluation-related material developed by </a:t>
            </a:r>
            <a:r>
              <a:rPr lang="en-US" dirty="0" smtClean="0"/>
              <a:t>FATF </a:t>
            </a:r>
            <a:r>
              <a:rPr lang="en-US" dirty="0"/>
              <a:t>Secretariat among members to help facilitate and simplify the </a:t>
            </a:r>
            <a:r>
              <a:rPr lang="en-US" dirty="0" smtClean="0"/>
              <a:t>process </a:t>
            </a:r>
            <a:endParaRPr lang="ta-IN" dirty="0" smtClean="0"/>
          </a:p>
          <a:p>
            <a:pPr>
              <a:buFont typeface="Wingdings" charset="2"/>
              <a:buChar char="²"/>
            </a:pPr>
            <a:r>
              <a:rPr lang="en-US" dirty="0" smtClean="0"/>
              <a:t>These </a:t>
            </a:r>
            <a:r>
              <a:rPr lang="en-US" dirty="0"/>
              <a:t>might include templates and guidance on NPO </a:t>
            </a:r>
            <a:r>
              <a:rPr lang="en-US" dirty="0" smtClean="0"/>
              <a:t>engagement</a:t>
            </a:r>
            <a:endParaRPr lang="en-US" dirty="0"/>
          </a:p>
        </p:txBody>
      </p:sp>
      <p:sp>
        <p:nvSpPr>
          <p:cNvPr id="6" name="Slide Number Placeholder 5"/>
          <p:cNvSpPr>
            <a:spLocks noGrp="1"/>
          </p:cNvSpPr>
          <p:nvPr>
            <p:ph type="sldNum" sz="quarter" idx="12"/>
          </p:nvPr>
        </p:nvSpPr>
        <p:spPr/>
        <p:txBody>
          <a:bodyPr/>
          <a:lstStyle/>
          <a:p>
            <a:fld id="{11062E6D-310A-4298-9C29-9D027E339A15}" type="slidenum">
              <a:rPr lang="en-US" smtClean="0"/>
              <a:pPr/>
              <a:t>40</a:t>
            </a:fld>
            <a:endParaRPr lang="en-US"/>
          </a:p>
        </p:txBody>
      </p:sp>
    </p:spTree>
    <p:extLst>
      <p:ext uri="{BB962C8B-B14F-4D97-AF65-F5344CB8AC3E}">
        <p14:creationId xmlns:p14="http://schemas.microsoft.com/office/powerpoint/2010/main" val="32292858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Entry points and recommendations </a:t>
            </a:r>
          </a:p>
        </p:txBody>
      </p:sp>
      <p:sp>
        <p:nvSpPr>
          <p:cNvPr id="3" name="Content Placeholder 2"/>
          <p:cNvSpPr>
            <a:spLocks noGrp="1"/>
          </p:cNvSpPr>
          <p:nvPr>
            <p:ph idx="1"/>
          </p:nvPr>
        </p:nvSpPr>
        <p:spPr/>
        <p:txBody>
          <a:bodyPr>
            <a:normAutofit fontScale="92500"/>
          </a:bodyPr>
          <a:lstStyle/>
          <a:p>
            <a:pPr>
              <a:buFont typeface="Wingdings" charset="2"/>
              <a:buChar char="²"/>
            </a:pPr>
            <a:r>
              <a:rPr lang="ta-IN" dirty="0"/>
              <a:t> </a:t>
            </a:r>
            <a:r>
              <a:rPr lang="en-US" b="1" dirty="0" smtClean="0">
                <a:solidFill>
                  <a:srgbClr val="61AA08"/>
                </a:solidFill>
              </a:rPr>
              <a:t>Guidance </a:t>
            </a:r>
            <a:r>
              <a:rPr lang="en-US" b="1" dirty="0">
                <a:solidFill>
                  <a:srgbClr val="61AA08"/>
                </a:solidFill>
              </a:rPr>
              <a:t>to evaluators on engaging with </a:t>
            </a:r>
            <a:r>
              <a:rPr lang="en-US" b="1" dirty="0" smtClean="0">
                <a:solidFill>
                  <a:srgbClr val="61AA08"/>
                </a:solidFill>
              </a:rPr>
              <a:t>NPO </a:t>
            </a:r>
            <a:r>
              <a:rPr lang="en-US" b="1" dirty="0">
                <a:solidFill>
                  <a:srgbClr val="61AA08"/>
                </a:solidFill>
              </a:rPr>
              <a:t>sector</a:t>
            </a:r>
            <a:r>
              <a:rPr lang="en-US" dirty="0">
                <a:solidFill>
                  <a:srgbClr val="61AA08"/>
                </a:solidFill>
              </a:rPr>
              <a:t> </a:t>
            </a:r>
            <a:r>
              <a:rPr lang="en-US" dirty="0"/>
              <a:t>- standardized approach that can consider good practices:</a:t>
            </a:r>
          </a:p>
          <a:p>
            <a:pPr marL="0" indent="0">
              <a:buNone/>
            </a:pPr>
            <a:r>
              <a:rPr lang="ta-IN" dirty="0" smtClean="0"/>
              <a:t>	- </a:t>
            </a:r>
            <a:r>
              <a:rPr lang="en-US" dirty="0" smtClean="0"/>
              <a:t>Provide </a:t>
            </a:r>
            <a:r>
              <a:rPr lang="en-US" dirty="0"/>
              <a:t>information on how NPOs can </a:t>
            </a:r>
            <a:r>
              <a:rPr lang="en-US" dirty="0" smtClean="0"/>
              <a:t>be</a:t>
            </a:r>
            <a:endParaRPr lang="ta-IN" dirty="0" smtClean="0"/>
          </a:p>
          <a:p>
            <a:pPr marL="0" indent="0">
              <a:buNone/>
            </a:pPr>
            <a:r>
              <a:rPr lang="ta-IN" dirty="0"/>
              <a:t>	</a:t>
            </a:r>
            <a:r>
              <a:rPr lang="en-US" dirty="0" smtClean="0"/>
              <a:t>informed </a:t>
            </a:r>
            <a:r>
              <a:rPr lang="en-US" dirty="0"/>
              <a:t>in advance </a:t>
            </a:r>
            <a:r>
              <a:rPr lang="en-US" dirty="0" smtClean="0"/>
              <a:t>to </a:t>
            </a:r>
            <a:r>
              <a:rPr lang="en-US" dirty="0"/>
              <a:t>prepare </a:t>
            </a:r>
            <a:r>
              <a:rPr lang="en-US" dirty="0" smtClean="0"/>
              <a:t>for evaluation  </a:t>
            </a:r>
            <a:endParaRPr lang="en-US" dirty="0"/>
          </a:p>
          <a:p>
            <a:pPr marL="0" indent="0">
              <a:buNone/>
            </a:pPr>
            <a:r>
              <a:rPr lang="ta-IN" dirty="0"/>
              <a:t>	</a:t>
            </a:r>
            <a:r>
              <a:rPr lang="ta-IN" dirty="0" smtClean="0"/>
              <a:t>- </a:t>
            </a:r>
            <a:r>
              <a:rPr lang="en-US" dirty="0" smtClean="0"/>
              <a:t>Provide </a:t>
            </a:r>
            <a:r>
              <a:rPr lang="en-US" dirty="0"/>
              <a:t>guidance on how NPOs can </a:t>
            </a:r>
            <a:r>
              <a:rPr lang="ta-IN" dirty="0" smtClean="0"/>
              <a:t>	</a:t>
            </a:r>
            <a:r>
              <a:rPr lang="en-US" dirty="0" smtClean="0"/>
              <a:t>submit </a:t>
            </a:r>
            <a:r>
              <a:rPr lang="en-US" dirty="0"/>
              <a:t>input to evaluators prior to the visit </a:t>
            </a:r>
            <a:r>
              <a:rPr lang="ta-IN" dirty="0" smtClean="0"/>
              <a:t>	</a:t>
            </a:r>
            <a:r>
              <a:rPr lang="en-US" i="1" dirty="0" smtClean="0"/>
              <a:t>(</a:t>
            </a:r>
            <a:r>
              <a:rPr lang="en-US" i="1" dirty="0"/>
              <a:t>i.e. FATF templates for inputs made </a:t>
            </a:r>
            <a:r>
              <a:rPr lang="ta-IN" i="1" dirty="0" smtClean="0"/>
              <a:t>	</a:t>
            </a:r>
            <a:r>
              <a:rPr lang="en-US" i="1" dirty="0" smtClean="0"/>
              <a:t>available </a:t>
            </a:r>
            <a:r>
              <a:rPr lang="en-US" i="1" dirty="0"/>
              <a:t>to NPOs)</a:t>
            </a:r>
            <a:endParaRPr lang="en-US" i="1" dirty="0">
              <a:solidFill>
                <a:srgbClr val="000000"/>
              </a:solidFill>
            </a:endParaRPr>
          </a:p>
        </p:txBody>
      </p:sp>
      <p:sp>
        <p:nvSpPr>
          <p:cNvPr id="6" name="Slide Number Placeholder 5"/>
          <p:cNvSpPr>
            <a:spLocks noGrp="1"/>
          </p:cNvSpPr>
          <p:nvPr>
            <p:ph type="sldNum" sz="quarter" idx="12"/>
          </p:nvPr>
        </p:nvSpPr>
        <p:spPr/>
        <p:txBody>
          <a:bodyPr/>
          <a:lstStyle/>
          <a:p>
            <a:fld id="{11062E6D-310A-4298-9C29-9D027E339A15}" type="slidenum">
              <a:rPr lang="en-US" smtClean="0"/>
              <a:pPr/>
              <a:t>41</a:t>
            </a:fld>
            <a:endParaRPr lang="en-US"/>
          </a:p>
        </p:txBody>
      </p:sp>
    </p:spTree>
    <p:extLst>
      <p:ext uri="{BB962C8B-B14F-4D97-AF65-F5344CB8AC3E}">
        <p14:creationId xmlns:p14="http://schemas.microsoft.com/office/powerpoint/2010/main" val="272203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1763" y="1905000"/>
            <a:ext cx="6965437" cy="4351338"/>
          </a:xfrm>
          <a:prstGeom prst="rect">
            <a:avLst/>
          </a:prstGeom>
        </p:spPr>
      </p:pic>
      <p:sp>
        <p:nvSpPr>
          <p:cNvPr id="3" name="Rectangle 2"/>
          <p:cNvSpPr/>
          <p:nvPr/>
        </p:nvSpPr>
        <p:spPr>
          <a:xfrm>
            <a:off x="0" y="381000"/>
            <a:ext cx="9144000" cy="1384995"/>
          </a:xfrm>
          <a:prstGeom prst="rect">
            <a:avLst/>
          </a:prstGeom>
        </p:spPr>
        <p:txBody>
          <a:bodyPr wrap="square">
            <a:spAutoFit/>
          </a:bodyPr>
          <a:lstStyle/>
          <a:p>
            <a:pPr algn="ctr"/>
            <a:r>
              <a:rPr lang="nl-NL" sz="3200" dirty="0">
                <a:effectLst>
                  <a:outerShdw blurRad="38100" dist="38100" dir="2700000" algn="tl">
                    <a:srgbClr val="000000">
                      <a:alpha val="43137"/>
                    </a:srgbClr>
                  </a:outerShdw>
                </a:effectLst>
              </a:rPr>
              <a:t>Global NPO Coalition </a:t>
            </a:r>
            <a:r>
              <a:rPr lang="nl-NL" sz="3200" dirty="0" smtClean="0">
                <a:effectLst>
                  <a:outerShdw blurRad="38100" dist="38100" dir="2700000" algn="tl">
                    <a:srgbClr val="000000">
                      <a:alpha val="43137"/>
                    </a:srgbClr>
                  </a:outerShdw>
                </a:effectLst>
              </a:rPr>
              <a:t>on FATF</a:t>
            </a:r>
          </a:p>
          <a:p>
            <a:pPr algn="ctr"/>
            <a:endParaRPr lang="nl-NL" sz="3200" dirty="0" smtClean="0">
              <a:effectLst>
                <a:outerShdw blurRad="38100" dist="38100" dir="2700000" algn="tl">
                  <a:srgbClr val="000000">
                    <a:alpha val="43137"/>
                  </a:srgbClr>
                </a:outerShdw>
              </a:effectLst>
            </a:endParaRPr>
          </a:p>
          <a:p>
            <a:pPr algn="ctr"/>
            <a:r>
              <a:rPr lang="nl-NL" sz="2000" dirty="0" smtClean="0">
                <a:effectLst>
                  <a:outerShdw blurRad="38100" dist="38100" dir="2700000" algn="tl">
                    <a:srgbClr val="000000">
                      <a:alpha val="43137"/>
                    </a:srgbClr>
                  </a:outerShdw>
                </a:effectLst>
              </a:rPr>
              <a:t>Suzanne Keatinge, Dochas </a:t>
            </a:r>
            <a:endParaRPr lang="en-US" sz="2000" dirty="0"/>
          </a:p>
        </p:txBody>
      </p:sp>
      <p:sp>
        <p:nvSpPr>
          <p:cNvPr id="5" name="Slide Number Placeholder 4"/>
          <p:cNvSpPr>
            <a:spLocks noGrp="1"/>
          </p:cNvSpPr>
          <p:nvPr>
            <p:ph type="sldNum" sz="quarter" idx="12"/>
          </p:nvPr>
        </p:nvSpPr>
        <p:spPr/>
        <p:txBody>
          <a:bodyPr/>
          <a:lstStyle/>
          <a:p>
            <a:fld id="{506CD783-4055-4724-A0CD-D09FF5C221B0}" type="slidenum">
              <a:rPr lang="en-US" smtClean="0"/>
              <a:t>42</a:t>
            </a:fld>
            <a:endParaRPr lang="en-US"/>
          </a:p>
        </p:txBody>
      </p:sp>
    </p:spTree>
    <p:extLst>
      <p:ext uri="{BB962C8B-B14F-4D97-AF65-F5344CB8AC3E}">
        <p14:creationId xmlns:p14="http://schemas.microsoft.com/office/powerpoint/2010/main" val="4837841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288901"/>
          </a:xfrm>
          <a:prstGeom prst="rect">
            <a:avLst/>
          </a:prstGeom>
        </p:spPr>
        <p:txBody>
          <a:bodyPr wrap="square">
            <a:spAutoFit/>
          </a:bodyPr>
          <a:lstStyle/>
          <a:p>
            <a:pPr>
              <a:lnSpc>
                <a:spcPct val="115000"/>
              </a:lnSpc>
              <a:spcAft>
                <a:spcPts val="1000"/>
              </a:spcAft>
            </a:pPr>
            <a:r>
              <a:rPr lang="en-GB" sz="2000" b="1" dirty="0">
                <a:latin typeface="Arial" panose="020B0604020202020204" pitchFamily="34" charset="0"/>
                <a:ea typeface="Calibri" panose="020F0502020204030204" pitchFamily="34" charset="0"/>
                <a:cs typeface="Times New Roman" panose="02020603050405020304" pitchFamily="18" charset="0"/>
              </a:rPr>
              <a:t>Questions asked of Irish NGOs as part of FATF assessment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b="1" dirty="0">
                <a:latin typeface="Arial" panose="020B0604020202020204" pitchFamily="34" charset="0"/>
                <a:ea typeface="Calibri" panose="020F0502020204030204" pitchFamily="34" charset="0"/>
                <a:cs typeface="Times New Roman" panose="02020603050405020304" pitchFamily="18" charset="0"/>
              </a:rPr>
              <a:t>15 November 2016</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GB" sz="2000" dirty="0">
                <a:latin typeface="Arial" panose="020B0604020202020204" pitchFamily="34" charset="0"/>
                <a:ea typeface="Calibri" panose="020F0502020204030204" pitchFamily="34" charset="0"/>
                <a:cs typeface="Calibri" panose="020F0502020204030204" pitchFamily="34" charset="0"/>
              </a:rPr>
              <a:t>How are charities vulnerable to terrorist financing?</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GB" sz="2000" dirty="0">
                <a:latin typeface="Arial" panose="020B0604020202020204" pitchFamily="34" charset="0"/>
                <a:ea typeface="Calibri" panose="020F0502020204030204" pitchFamily="34" charset="0"/>
                <a:cs typeface="Calibri" panose="020F0502020204030204" pitchFamily="34" charset="0"/>
              </a:rPr>
              <a:t>Have charities taken steps to address vulnerabilities?</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GB" sz="2000" dirty="0">
                <a:latin typeface="Arial" panose="020B0604020202020204" pitchFamily="34" charset="0"/>
                <a:ea typeface="Calibri" panose="020F0502020204030204" pitchFamily="34" charset="0"/>
                <a:cs typeface="Calibri" panose="020F0502020204030204" pitchFamily="34" charset="0"/>
              </a:rPr>
              <a:t>What information/guidance is given by the government/charities regulatory authority (CRA) to NGOs re terrorist financing</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GB" sz="2000" dirty="0">
                <a:latin typeface="Arial" panose="020B0604020202020204" pitchFamily="34" charset="0"/>
                <a:ea typeface="Calibri" panose="020F0502020204030204" pitchFamily="34" charset="0"/>
                <a:cs typeface="Calibri" panose="020F0502020204030204" pitchFamily="34" charset="0"/>
              </a:rPr>
              <a:t>National Risk Assessment – were you involved in the process?  </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GB" sz="2000" dirty="0">
                <a:latin typeface="Arial" panose="020B0604020202020204" pitchFamily="34" charset="0"/>
                <a:ea typeface="Calibri" panose="020F0502020204030204" pitchFamily="34" charset="0"/>
                <a:cs typeface="Calibri" panose="020F0502020204030204" pitchFamily="34" charset="0"/>
              </a:rPr>
              <a:t>What were charities experience of the registration process for CRA?</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GB" sz="2000" dirty="0">
                <a:latin typeface="Arial" panose="020B0604020202020204" pitchFamily="34" charset="0"/>
                <a:ea typeface="Calibri" panose="020F0502020204030204" pitchFamily="34" charset="0"/>
                <a:cs typeface="Calibri" panose="020F0502020204030204" pitchFamily="34" charset="0"/>
              </a:rPr>
              <a:t>Have there been any inspections of registered charities?</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GB" sz="2000" dirty="0">
                <a:latin typeface="Arial" panose="020B0604020202020204" pitchFamily="34" charset="0"/>
                <a:ea typeface="Calibri" panose="020F0502020204030204" pitchFamily="34" charset="0"/>
                <a:cs typeface="Calibri" panose="020F0502020204030204" pitchFamily="34" charset="0"/>
              </a:rPr>
              <a:t>To the extent that it has been possible, what has been the government/regulators approach on terrorist financing?</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GB" sz="2000" dirty="0">
                <a:latin typeface="Arial" panose="020B0604020202020204" pitchFamily="34" charset="0"/>
                <a:ea typeface="Calibri" panose="020F0502020204030204" pitchFamily="34" charset="0"/>
                <a:cs typeface="Calibri" panose="020F0502020204030204" pitchFamily="34" charset="0"/>
              </a:rPr>
              <a:t>What work still needs to be done?  How do you think you could get more support from the authorities?</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GB" sz="2000" dirty="0">
                <a:latin typeface="Arial" panose="020B0604020202020204" pitchFamily="34" charset="0"/>
                <a:ea typeface="Calibri" panose="020F0502020204030204" pitchFamily="34" charset="0"/>
                <a:cs typeface="Calibri" panose="020F0502020204030204" pitchFamily="34" charset="0"/>
              </a:rPr>
              <a:t>To what extent is Ireland applying focussed proportionate measures to NPOs?</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GB" sz="2000" dirty="0">
                <a:latin typeface="Arial" panose="020B0604020202020204" pitchFamily="34" charset="0"/>
                <a:ea typeface="Calibri" panose="020F0502020204030204" pitchFamily="34" charset="0"/>
                <a:cs typeface="Calibri" panose="020F0502020204030204" pitchFamily="34" charset="0"/>
              </a:rPr>
              <a:t>What kind of sanctions could governments/regulator apply?</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GB" sz="2000" dirty="0">
                <a:latin typeface="Arial" panose="020B0604020202020204" pitchFamily="34" charset="0"/>
                <a:ea typeface="Calibri" panose="020F0502020204030204" pitchFamily="34" charset="0"/>
                <a:cs typeface="Calibri" panose="020F0502020204030204" pitchFamily="34" charset="0"/>
              </a:rPr>
              <a:t>Do you agree with the National Risk Assessment</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pPr>
            <a:r>
              <a:rPr lang="en-GB" sz="2000" dirty="0">
                <a:latin typeface="Arial" panose="020B0604020202020204" pitchFamily="34" charset="0"/>
                <a:ea typeface="Calibri" panose="020F0502020204030204" pitchFamily="34" charset="0"/>
                <a:cs typeface="Calibri" panose="020F0502020204030204" pitchFamily="34" charset="0"/>
              </a:rPr>
              <a:t>Are there any ways the government/CRA could improve re Terrorist financing</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506CD783-4055-4724-A0CD-D09FF5C221B0}" type="slidenum">
              <a:rPr lang="en-US" smtClean="0"/>
              <a:t>43</a:t>
            </a:fld>
            <a:endParaRPr lang="en-US"/>
          </a:p>
        </p:txBody>
      </p:sp>
    </p:spTree>
    <p:extLst>
      <p:ext uri="{BB962C8B-B14F-4D97-AF65-F5344CB8AC3E}">
        <p14:creationId xmlns:p14="http://schemas.microsoft.com/office/powerpoint/2010/main" val="3485561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557959"/>
            <a:ext cx="6858000" cy="700709"/>
          </a:xfrm>
        </p:spPr>
        <p:txBody>
          <a:bodyPr>
            <a:normAutofit/>
          </a:bodyPr>
          <a:lstStyle/>
          <a:p>
            <a:r>
              <a:rPr lang="nl-NL" sz="3300" dirty="0" err="1"/>
              <a:t>What</a:t>
            </a:r>
            <a:r>
              <a:rPr lang="nl-NL" sz="3300" dirty="0"/>
              <a:t> does </a:t>
            </a:r>
            <a:r>
              <a:rPr lang="nl-NL" sz="3300" dirty="0" err="1"/>
              <a:t>the</a:t>
            </a:r>
            <a:r>
              <a:rPr lang="nl-NL" sz="3300" dirty="0"/>
              <a:t> FATF do</a:t>
            </a:r>
          </a:p>
        </p:txBody>
      </p:sp>
      <p:sp>
        <p:nvSpPr>
          <p:cNvPr id="3" name="Ondertitel 2"/>
          <p:cNvSpPr>
            <a:spLocks noGrp="1"/>
          </p:cNvSpPr>
          <p:nvPr>
            <p:ph type="subTitle" idx="1"/>
          </p:nvPr>
        </p:nvSpPr>
        <p:spPr>
          <a:xfrm>
            <a:off x="1167848" y="2477327"/>
            <a:ext cx="6858000" cy="3250097"/>
          </a:xfrm>
        </p:spPr>
        <p:txBody>
          <a:bodyPr>
            <a:normAutofit/>
          </a:bodyPr>
          <a:lstStyle/>
          <a:p>
            <a:r>
              <a:rPr lang="nl-NL" sz="2400" i="1" dirty="0" err="1">
                <a:latin typeface="+mj-lt"/>
              </a:rPr>
              <a:t>Researches</a:t>
            </a:r>
            <a:r>
              <a:rPr lang="nl-NL" sz="2400" dirty="0">
                <a:latin typeface="+mj-lt"/>
              </a:rPr>
              <a:t> </a:t>
            </a:r>
            <a:r>
              <a:rPr lang="nl-NL" sz="2400" dirty="0" err="1">
                <a:latin typeface="+mj-lt"/>
              </a:rPr>
              <a:t>ways</a:t>
            </a:r>
            <a:r>
              <a:rPr lang="nl-NL" sz="2400" dirty="0">
                <a:latin typeface="+mj-lt"/>
              </a:rPr>
              <a:t> </a:t>
            </a:r>
            <a:r>
              <a:rPr lang="nl-NL" sz="2400" dirty="0" err="1">
                <a:latin typeface="+mj-lt"/>
              </a:rPr>
              <a:t>criminals</a:t>
            </a:r>
            <a:r>
              <a:rPr lang="nl-NL" sz="2400" dirty="0">
                <a:latin typeface="+mj-lt"/>
              </a:rPr>
              <a:t> </a:t>
            </a:r>
            <a:r>
              <a:rPr lang="nl-NL" sz="2400" dirty="0" err="1">
                <a:latin typeface="+mj-lt"/>
              </a:rPr>
              <a:t>launder</a:t>
            </a:r>
            <a:r>
              <a:rPr lang="nl-NL" sz="2400" dirty="0">
                <a:latin typeface="+mj-lt"/>
              </a:rPr>
              <a:t> money </a:t>
            </a:r>
            <a:r>
              <a:rPr lang="nl-NL" sz="2400" dirty="0" err="1">
                <a:latin typeface="+mj-lt"/>
              </a:rPr>
              <a:t>and</a:t>
            </a:r>
            <a:r>
              <a:rPr lang="nl-NL" sz="2400" dirty="0">
                <a:latin typeface="+mj-lt"/>
              </a:rPr>
              <a:t> terrorist </a:t>
            </a:r>
            <a:r>
              <a:rPr lang="nl-NL" sz="2400" dirty="0" err="1">
                <a:latin typeface="+mj-lt"/>
              </a:rPr>
              <a:t>organizations</a:t>
            </a:r>
            <a:r>
              <a:rPr lang="nl-NL" sz="2400" dirty="0">
                <a:latin typeface="+mj-lt"/>
              </a:rPr>
              <a:t> </a:t>
            </a:r>
            <a:r>
              <a:rPr lang="nl-NL" sz="2400" dirty="0" err="1">
                <a:latin typeface="+mj-lt"/>
              </a:rPr>
              <a:t>raise</a:t>
            </a:r>
            <a:r>
              <a:rPr lang="nl-NL" sz="2400" dirty="0">
                <a:latin typeface="+mj-lt"/>
              </a:rPr>
              <a:t> </a:t>
            </a:r>
            <a:r>
              <a:rPr lang="nl-NL" sz="2400" dirty="0" err="1">
                <a:latin typeface="+mj-lt"/>
              </a:rPr>
              <a:t>and</a:t>
            </a:r>
            <a:r>
              <a:rPr lang="nl-NL" sz="2400" dirty="0">
                <a:latin typeface="+mj-lt"/>
              </a:rPr>
              <a:t> access funds</a:t>
            </a:r>
          </a:p>
          <a:p>
            <a:r>
              <a:rPr lang="nl-NL" sz="2400" i="1" dirty="0">
                <a:latin typeface="+mj-lt"/>
              </a:rPr>
              <a:t>Sets </a:t>
            </a:r>
            <a:r>
              <a:rPr lang="nl-NL" sz="2400" i="1" dirty="0" err="1">
                <a:latin typeface="+mj-lt"/>
              </a:rPr>
              <a:t>global</a:t>
            </a:r>
            <a:r>
              <a:rPr lang="nl-NL" sz="2400" i="1" dirty="0">
                <a:latin typeface="+mj-lt"/>
              </a:rPr>
              <a:t> </a:t>
            </a:r>
            <a:r>
              <a:rPr lang="nl-NL" sz="2400" i="1" dirty="0" err="1">
                <a:latin typeface="+mj-lt"/>
              </a:rPr>
              <a:t>standards</a:t>
            </a:r>
            <a:r>
              <a:rPr lang="nl-NL" sz="2400" i="1" dirty="0">
                <a:latin typeface="+mj-lt"/>
              </a:rPr>
              <a:t> </a:t>
            </a:r>
            <a:r>
              <a:rPr lang="nl-NL" sz="2400" dirty="0" err="1">
                <a:latin typeface="+mj-lt"/>
              </a:rPr>
              <a:t>to</a:t>
            </a:r>
            <a:r>
              <a:rPr lang="nl-NL" sz="2400" dirty="0">
                <a:latin typeface="+mj-lt"/>
              </a:rPr>
              <a:t> make </a:t>
            </a:r>
            <a:r>
              <a:rPr lang="nl-NL" sz="2400" dirty="0" err="1">
                <a:latin typeface="+mj-lt"/>
              </a:rPr>
              <a:t>it</a:t>
            </a:r>
            <a:r>
              <a:rPr lang="nl-NL" sz="2400" dirty="0">
                <a:latin typeface="+mj-lt"/>
              </a:rPr>
              <a:t> more </a:t>
            </a:r>
            <a:r>
              <a:rPr lang="nl-NL" sz="2400" dirty="0" err="1">
                <a:latin typeface="+mj-lt"/>
              </a:rPr>
              <a:t>difficult</a:t>
            </a:r>
            <a:r>
              <a:rPr lang="nl-NL" sz="2400" dirty="0">
                <a:latin typeface="+mj-lt"/>
              </a:rPr>
              <a:t> </a:t>
            </a:r>
            <a:r>
              <a:rPr lang="nl-NL" sz="2400" dirty="0" err="1">
                <a:latin typeface="+mj-lt"/>
              </a:rPr>
              <a:t>for</a:t>
            </a:r>
            <a:r>
              <a:rPr lang="nl-NL" sz="2400" dirty="0">
                <a:latin typeface="+mj-lt"/>
              </a:rPr>
              <a:t> </a:t>
            </a:r>
            <a:r>
              <a:rPr lang="nl-NL" sz="2400" dirty="0" err="1">
                <a:latin typeface="+mj-lt"/>
              </a:rPr>
              <a:t>criminals</a:t>
            </a:r>
            <a:r>
              <a:rPr lang="nl-NL" sz="2400" dirty="0">
                <a:latin typeface="+mj-lt"/>
              </a:rPr>
              <a:t> </a:t>
            </a:r>
            <a:r>
              <a:rPr lang="nl-NL" sz="2400" dirty="0" err="1">
                <a:latin typeface="+mj-lt"/>
              </a:rPr>
              <a:t>and</a:t>
            </a:r>
            <a:r>
              <a:rPr lang="nl-NL" sz="2400" dirty="0">
                <a:latin typeface="+mj-lt"/>
              </a:rPr>
              <a:t> </a:t>
            </a:r>
            <a:r>
              <a:rPr lang="nl-NL" sz="2400" dirty="0" err="1">
                <a:latin typeface="+mj-lt"/>
              </a:rPr>
              <a:t>terrorists</a:t>
            </a:r>
            <a:r>
              <a:rPr lang="nl-NL" sz="2400" dirty="0">
                <a:latin typeface="+mj-lt"/>
              </a:rPr>
              <a:t> </a:t>
            </a:r>
            <a:r>
              <a:rPr lang="nl-NL" sz="2400" dirty="0" err="1">
                <a:latin typeface="+mj-lt"/>
              </a:rPr>
              <a:t>to</a:t>
            </a:r>
            <a:r>
              <a:rPr lang="nl-NL" sz="2400" dirty="0">
                <a:latin typeface="+mj-lt"/>
              </a:rPr>
              <a:t> do </a:t>
            </a:r>
            <a:r>
              <a:rPr lang="nl-NL" sz="2400" dirty="0" err="1">
                <a:latin typeface="+mj-lt"/>
              </a:rPr>
              <a:t>this</a:t>
            </a:r>
            <a:endParaRPr lang="nl-NL" sz="2400" dirty="0">
              <a:latin typeface="+mj-lt"/>
            </a:endParaRPr>
          </a:p>
          <a:p>
            <a:r>
              <a:rPr lang="nl-NL" sz="2400" i="1" dirty="0" err="1">
                <a:latin typeface="+mj-lt"/>
              </a:rPr>
              <a:t>Assesses</a:t>
            </a:r>
            <a:r>
              <a:rPr lang="nl-NL" sz="2400" i="1" dirty="0">
                <a:latin typeface="+mj-lt"/>
              </a:rPr>
              <a:t> </a:t>
            </a:r>
            <a:r>
              <a:rPr lang="nl-NL" sz="2400" i="1" dirty="0" err="1">
                <a:latin typeface="+mj-lt"/>
              </a:rPr>
              <a:t>how</a:t>
            </a:r>
            <a:r>
              <a:rPr lang="nl-NL" sz="2400" i="1" dirty="0">
                <a:latin typeface="+mj-lt"/>
              </a:rPr>
              <a:t> </a:t>
            </a:r>
            <a:r>
              <a:rPr lang="nl-NL" sz="2400" i="1" dirty="0" err="1">
                <a:latin typeface="+mj-lt"/>
              </a:rPr>
              <a:t>effective</a:t>
            </a:r>
            <a:r>
              <a:rPr lang="nl-NL" sz="2400" i="1" dirty="0">
                <a:latin typeface="+mj-lt"/>
              </a:rPr>
              <a:t> </a:t>
            </a:r>
            <a:r>
              <a:rPr lang="nl-NL" sz="2400" i="1" dirty="0" err="1">
                <a:latin typeface="+mj-lt"/>
              </a:rPr>
              <a:t>countries</a:t>
            </a:r>
            <a:r>
              <a:rPr lang="nl-NL" sz="2400" i="1" dirty="0">
                <a:latin typeface="+mj-lt"/>
              </a:rPr>
              <a:t> are </a:t>
            </a:r>
            <a:r>
              <a:rPr lang="nl-NL" sz="2400" dirty="0">
                <a:latin typeface="+mj-lt"/>
              </a:rPr>
              <a:t>at </a:t>
            </a:r>
            <a:r>
              <a:rPr lang="nl-NL" sz="2400" dirty="0" err="1">
                <a:latin typeface="+mj-lt"/>
              </a:rPr>
              <a:t>implementing</a:t>
            </a:r>
            <a:r>
              <a:rPr lang="nl-NL" sz="2400" dirty="0">
                <a:latin typeface="+mj-lt"/>
              </a:rPr>
              <a:t> </a:t>
            </a:r>
            <a:r>
              <a:rPr lang="nl-NL" sz="2400" dirty="0" err="1">
                <a:latin typeface="+mj-lt"/>
              </a:rPr>
              <a:t>the</a:t>
            </a:r>
            <a:r>
              <a:rPr lang="nl-NL" sz="2400" dirty="0">
                <a:latin typeface="+mj-lt"/>
              </a:rPr>
              <a:t> </a:t>
            </a:r>
            <a:r>
              <a:rPr lang="nl-NL" sz="2400" dirty="0" err="1">
                <a:latin typeface="+mj-lt"/>
              </a:rPr>
              <a:t>standards</a:t>
            </a:r>
            <a:r>
              <a:rPr lang="nl-NL" sz="2400" dirty="0">
                <a:latin typeface="+mj-lt"/>
              </a:rPr>
              <a:t> </a:t>
            </a:r>
            <a:r>
              <a:rPr lang="nl-NL" sz="2400" dirty="0" err="1">
                <a:latin typeface="+mj-lt"/>
              </a:rPr>
              <a:t>and</a:t>
            </a:r>
            <a:r>
              <a:rPr lang="nl-NL" sz="2400" dirty="0">
                <a:latin typeface="+mj-lt"/>
              </a:rPr>
              <a:t> </a:t>
            </a:r>
            <a:r>
              <a:rPr lang="nl-NL" sz="2400" dirty="0" err="1">
                <a:latin typeface="+mj-lt"/>
              </a:rPr>
              <a:t>mitigating</a:t>
            </a:r>
            <a:r>
              <a:rPr lang="nl-NL" sz="2400" dirty="0">
                <a:latin typeface="+mj-lt"/>
              </a:rPr>
              <a:t> </a:t>
            </a:r>
            <a:r>
              <a:rPr lang="nl-NL" sz="2400" dirty="0" err="1">
                <a:latin typeface="+mj-lt"/>
              </a:rPr>
              <a:t>risks</a:t>
            </a:r>
            <a:r>
              <a:rPr lang="nl-NL" sz="2400" dirty="0">
                <a:latin typeface="+mj-lt"/>
              </a:rPr>
              <a:t> – </a:t>
            </a:r>
            <a:r>
              <a:rPr lang="nl-NL" sz="2400" dirty="0" err="1">
                <a:latin typeface="+mj-lt"/>
              </a:rPr>
              <a:t>through</a:t>
            </a:r>
            <a:r>
              <a:rPr lang="nl-NL" sz="2400" dirty="0">
                <a:latin typeface="+mj-lt"/>
              </a:rPr>
              <a:t> </a:t>
            </a:r>
            <a:r>
              <a:rPr lang="nl-NL" sz="2400" dirty="0" err="1">
                <a:latin typeface="+mj-lt"/>
              </a:rPr>
              <a:t>rigorous</a:t>
            </a:r>
            <a:r>
              <a:rPr lang="nl-NL" sz="2400" dirty="0">
                <a:latin typeface="+mj-lt"/>
              </a:rPr>
              <a:t> peer </a:t>
            </a:r>
            <a:r>
              <a:rPr lang="nl-NL" sz="2400" dirty="0" err="1">
                <a:latin typeface="+mj-lt"/>
              </a:rPr>
              <a:t>evaluations</a:t>
            </a:r>
            <a:r>
              <a:rPr lang="nl-NL" sz="2400" dirty="0">
                <a:latin typeface="+mj-lt"/>
              </a:rPr>
              <a:t> </a:t>
            </a:r>
          </a:p>
        </p:txBody>
      </p:sp>
    </p:spTree>
    <p:extLst>
      <p:ext uri="{BB962C8B-B14F-4D97-AF65-F5344CB8AC3E}">
        <p14:creationId xmlns:p14="http://schemas.microsoft.com/office/powerpoint/2010/main" val="3721123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70332" y="1205120"/>
            <a:ext cx="6858000" cy="1247361"/>
          </a:xfrm>
        </p:spPr>
        <p:txBody>
          <a:bodyPr>
            <a:normAutofit/>
          </a:bodyPr>
          <a:lstStyle/>
          <a:p>
            <a:r>
              <a:rPr lang="nl-NL" sz="3000" dirty="0" err="1"/>
              <a:t>Why</a:t>
            </a:r>
            <a:r>
              <a:rPr lang="nl-NL" sz="3000" dirty="0"/>
              <a:t> </a:t>
            </a:r>
            <a:r>
              <a:rPr lang="nl-NL" sz="3000" dirty="0"/>
              <a:t>do </a:t>
            </a:r>
            <a:r>
              <a:rPr lang="nl-NL" sz="3000" dirty="0" err="1"/>
              <a:t>civil</a:t>
            </a:r>
            <a:r>
              <a:rPr lang="nl-NL" sz="3000" dirty="0"/>
              <a:t> society, </a:t>
            </a:r>
            <a:r>
              <a:rPr lang="nl-NL" sz="3000" dirty="0" err="1"/>
              <a:t>nonprofits</a:t>
            </a:r>
            <a:r>
              <a:rPr lang="nl-NL" sz="3000" dirty="0"/>
              <a:t> have </a:t>
            </a:r>
            <a:r>
              <a:rPr lang="nl-NL" sz="3000" dirty="0" err="1"/>
              <a:t>to</a:t>
            </a:r>
            <a:r>
              <a:rPr lang="nl-NL" sz="3000" dirty="0"/>
              <a:t> </a:t>
            </a:r>
            <a:r>
              <a:rPr lang="nl-NL" sz="3000" dirty="0" err="1"/>
              <a:t>know</a:t>
            </a:r>
            <a:r>
              <a:rPr lang="nl-NL" sz="3000" dirty="0"/>
              <a:t> </a:t>
            </a:r>
            <a:r>
              <a:rPr lang="nl-NL" sz="3000" dirty="0" err="1"/>
              <a:t>about</a:t>
            </a:r>
            <a:r>
              <a:rPr lang="nl-NL" sz="3000" dirty="0"/>
              <a:t> </a:t>
            </a:r>
            <a:r>
              <a:rPr lang="nl-NL" sz="3000" dirty="0" err="1"/>
              <a:t>the</a:t>
            </a:r>
            <a:r>
              <a:rPr lang="nl-NL" sz="3000" dirty="0"/>
              <a:t> FATF </a:t>
            </a:r>
          </a:p>
        </p:txBody>
      </p:sp>
      <p:sp useBgFill="1">
        <p:nvSpPr>
          <p:cNvPr id="3" name="Ondertitel 2"/>
          <p:cNvSpPr>
            <a:spLocks noGrp="1"/>
          </p:cNvSpPr>
          <p:nvPr>
            <p:ph type="subTitle" idx="1"/>
          </p:nvPr>
        </p:nvSpPr>
        <p:spPr>
          <a:xfrm>
            <a:off x="1170332" y="2616476"/>
            <a:ext cx="6912665" cy="3269975"/>
          </a:xfrm>
        </p:spPr>
        <p:txBody>
          <a:bodyPr>
            <a:normAutofit fontScale="55000" lnSpcReduction="20000"/>
          </a:bodyPr>
          <a:lstStyle/>
          <a:p>
            <a:r>
              <a:rPr lang="nl-NL" dirty="0" err="1">
                <a:latin typeface="Calibri Light" panose="020F0302020204030204" pitchFamily="34" charset="0"/>
                <a:cs typeface="Calibri Light" panose="020F0302020204030204" pitchFamily="34" charset="0"/>
              </a:rPr>
              <a:t>One</a:t>
            </a:r>
            <a:r>
              <a:rPr lang="nl-NL" dirty="0">
                <a:latin typeface="Calibri Light" panose="020F0302020204030204" pitchFamily="34" charset="0"/>
                <a:cs typeface="Calibri Light" panose="020F0302020204030204" pitchFamily="34" charset="0"/>
              </a:rPr>
              <a:t> standard, </a:t>
            </a:r>
            <a:r>
              <a:rPr lang="nl-NL" dirty="0" err="1">
                <a:latin typeface="Calibri Light" panose="020F0302020204030204" pitchFamily="34" charset="0"/>
                <a:cs typeface="Calibri Light" panose="020F0302020204030204" pitchFamily="34" charset="0"/>
              </a:rPr>
              <a:t>Recommendation</a:t>
            </a:r>
            <a:r>
              <a:rPr lang="nl-NL" dirty="0">
                <a:latin typeface="Calibri Light" panose="020F0302020204030204" pitchFamily="34" charset="0"/>
                <a:cs typeface="Calibri Light" panose="020F0302020204030204" pitchFamily="34" charset="0"/>
              </a:rPr>
              <a:t> 8 is </a:t>
            </a:r>
            <a:r>
              <a:rPr lang="nl-NL" dirty="0" err="1">
                <a:latin typeface="Calibri Light" panose="020F0302020204030204" pitchFamily="34" charset="0"/>
                <a:cs typeface="Calibri Light" panose="020F0302020204030204" pitchFamily="34" charset="0"/>
              </a:rPr>
              <a:t>entirely</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dedicated</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to</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nonprofits</a:t>
            </a:r>
            <a:endParaRPr lang="nl-NL" dirty="0">
              <a:latin typeface="Calibri Light" panose="020F0302020204030204" pitchFamily="34" charset="0"/>
              <a:cs typeface="Calibri Light" panose="020F0302020204030204" pitchFamily="34" charset="0"/>
            </a:endParaRPr>
          </a:p>
          <a:p>
            <a:r>
              <a:rPr lang="nl-NL" dirty="0">
                <a:latin typeface="Calibri Light" panose="020F0302020204030204" pitchFamily="34" charset="0"/>
                <a:cs typeface="Calibri Light" panose="020F0302020204030204" pitchFamily="34" charset="0"/>
              </a:rPr>
              <a:t>It singles out </a:t>
            </a:r>
            <a:r>
              <a:rPr lang="nl-NL" dirty="0" err="1">
                <a:latin typeface="Calibri Light" panose="020F0302020204030204" pitchFamily="34" charset="0"/>
                <a:cs typeface="Calibri Light" panose="020F0302020204030204" pitchFamily="34" charset="0"/>
              </a:rPr>
              <a:t>nonprofits</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for</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being</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vulnerable</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for</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terrorism</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financing</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abuse</a:t>
            </a:r>
            <a:endParaRPr lang="nl-NL" dirty="0">
              <a:latin typeface="Calibri Light" panose="020F0302020204030204" pitchFamily="34" charset="0"/>
              <a:cs typeface="Calibri Light" panose="020F0302020204030204" pitchFamily="34" charset="0"/>
            </a:endParaRPr>
          </a:p>
          <a:p>
            <a:r>
              <a:rPr lang="nl-NL" dirty="0" err="1">
                <a:latin typeface="Calibri Light" panose="020F0302020204030204" pitchFamily="34" charset="0"/>
                <a:cs typeface="Calibri Light" panose="020F0302020204030204" pitchFamily="34" charset="0"/>
              </a:rPr>
              <a:t>Nonprofits</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need</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to</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be</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protected</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by</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government</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laws</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and</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regulations</a:t>
            </a:r>
            <a:r>
              <a:rPr lang="nl-NL" dirty="0">
                <a:latin typeface="Calibri Light" panose="020F0302020204030204" pitchFamily="34" charset="0"/>
                <a:cs typeface="Calibri Light" panose="020F0302020204030204" pitchFamily="34" charset="0"/>
              </a:rPr>
              <a:t> </a:t>
            </a:r>
          </a:p>
          <a:p>
            <a:r>
              <a:rPr lang="nl-NL" dirty="0" err="1">
                <a:latin typeface="Calibri Light" panose="020F0302020204030204" pitchFamily="34" charset="0"/>
                <a:cs typeface="Calibri Light" panose="020F0302020204030204" pitchFamily="34" charset="0"/>
              </a:rPr>
              <a:t>Governments</a:t>
            </a:r>
            <a:r>
              <a:rPr lang="nl-NL" dirty="0">
                <a:latin typeface="Calibri Light" panose="020F0302020204030204" pitchFamily="34" charset="0"/>
                <a:cs typeface="Calibri Light" panose="020F0302020204030204" pitchFamily="34" charset="0"/>
              </a:rPr>
              <a:t> have </a:t>
            </a:r>
            <a:r>
              <a:rPr lang="nl-NL" dirty="0" err="1">
                <a:latin typeface="Calibri Light" panose="020F0302020204030204" pitchFamily="34" charset="0"/>
                <a:cs typeface="Calibri Light" panose="020F0302020204030204" pitchFamily="34" charset="0"/>
              </a:rPr>
              <a:t>intentionally</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and</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unintentionally</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implemented</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the</a:t>
            </a:r>
            <a:r>
              <a:rPr lang="nl-NL" dirty="0">
                <a:latin typeface="Calibri Light" panose="020F0302020204030204" pitchFamily="34" charset="0"/>
                <a:cs typeface="Calibri Light" panose="020F0302020204030204" pitchFamily="34" charset="0"/>
              </a:rPr>
              <a:t> standard in </a:t>
            </a:r>
            <a:r>
              <a:rPr lang="nl-NL" dirty="0" err="1">
                <a:latin typeface="Calibri Light" panose="020F0302020204030204" pitchFamily="34" charset="0"/>
                <a:cs typeface="Calibri Light" panose="020F0302020204030204" pitchFamily="34" charset="0"/>
              </a:rPr>
              <a:t>ways</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which</a:t>
            </a:r>
            <a:r>
              <a:rPr lang="nl-NL" dirty="0">
                <a:latin typeface="Calibri Light" panose="020F0302020204030204" pitchFamily="34" charset="0"/>
                <a:cs typeface="Calibri Light" panose="020F0302020204030204" pitchFamily="34" charset="0"/>
              </a:rPr>
              <a:t> led </a:t>
            </a:r>
            <a:r>
              <a:rPr lang="nl-NL" dirty="0" err="1">
                <a:latin typeface="Calibri Light" panose="020F0302020204030204" pitchFamily="34" charset="0"/>
                <a:cs typeface="Calibri Light" panose="020F0302020204030204" pitchFamily="34" charset="0"/>
              </a:rPr>
              <a:t>to</a:t>
            </a:r>
            <a:r>
              <a:rPr lang="nl-NL" dirty="0">
                <a:latin typeface="Calibri Light" panose="020F0302020204030204" pitchFamily="34" charset="0"/>
                <a:cs typeface="Calibri Light" panose="020F0302020204030204" pitchFamily="34" charset="0"/>
              </a:rPr>
              <a:t> push back of </a:t>
            </a:r>
            <a:r>
              <a:rPr lang="nl-NL" dirty="0" err="1">
                <a:latin typeface="Calibri Light" panose="020F0302020204030204" pitchFamily="34" charset="0"/>
                <a:cs typeface="Calibri Light" panose="020F0302020204030204" pitchFamily="34" charset="0"/>
              </a:rPr>
              <a:t>civil</a:t>
            </a:r>
            <a:r>
              <a:rPr lang="nl-NL" dirty="0">
                <a:latin typeface="Calibri Light" panose="020F0302020204030204" pitchFamily="34" charset="0"/>
                <a:cs typeface="Calibri Light" panose="020F0302020204030204" pitchFamily="34" charset="0"/>
              </a:rPr>
              <a:t> society </a:t>
            </a:r>
          </a:p>
          <a:p>
            <a:r>
              <a:rPr lang="nl-NL" dirty="0">
                <a:latin typeface="Calibri Light" panose="020F0302020204030204" pitchFamily="34" charset="0"/>
                <a:cs typeface="Calibri Light" panose="020F0302020204030204" pitchFamily="34" charset="0"/>
              </a:rPr>
              <a:t>Banks </a:t>
            </a:r>
            <a:r>
              <a:rPr lang="nl-NL" dirty="0" err="1">
                <a:latin typeface="Calibri Light" panose="020F0302020204030204" pitchFamily="34" charset="0"/>
                <a:cs typeface="Calibri Light" panose="020F0302020204030204" pitchFamily="34" charset="0"/>
              </a:rPr>
              <a:t>being</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required</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to</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shore</a:t>
            </a:r>
            <a:r>
              <a:rPr lang="nl-NL" dirty="0">
                <a:latin typeface="Calibri Light" panose="020F0302020204030204" pitchFamily="34" charset="0"/>
                <a:cs typeface="Calibri Light" panose="020F0302020204030204" pitchFamily="34" charset="0"/>
              </a:rPr>
              <a:t> up </a:t>
            </a:r>
            <a:r>
              <a:rPr lang="nl-NL" dirty="0" err="1">
                <a:latin typeface="Calibri Light" panose="020F0302020204030204" pitchFamily="34" charset="0"/>
                <a:cs typeface="Calibri Light" panose="020F0302020204030204" pitchFamily="34" charset="0"/>
              </a:rPr>
              <a:t>government</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agendas</a:t>
            </a:r>
            <a:r>
              <a:rPr lang="nl-NL" dirty="0">
                <a:latin typeface="Calibri Light" panose="020F0302020204030204" pitchFamily="34" charset="0"/>
                <a:cs typeface="Calibri Light" panose="020F0302020204030204" pitchFamily="34" charset="0"/>
              </a:rPr>
              <a:t> in </a:t>
            </a:r>
            <a:r>
              <a:rPr lang="nl-NL" dirty="0" err="1">
                <a:latin typeface="Calibri Light" panose="020F0302020204030204" pitchFamily="34" charset="0"/>
                <a:cs typeface="Calibri Light" panose="020F0302020204030204" pitchFamily="34" charset="0"/>
              </a:rPr>
              <a:t>tackling</a:t>
            </a:r>
            <a:r>
              <a:rPr lang="nl-NL" dirty="0">
                <a:latin typeface="Calibri Light" panose="020F0302020204030204" pitchFamily="34" charset="0"/>
                <a:cs typeface="Calibri Light" panose="020F0302020204030204" pitchFamily="34" charset="0"/>
              </a:rPr>
              <a:t> money </a:t>
            </a:r>
            <a:r>
              <a:rPr lang="nl-NL" dirty="0" err="1">
                <a:latin typeface="Calibri Light" panose="020F0302020204030204" pitchFamily="34" charset="0"/>
                <a:cs typeface="Calibri Light" panose="020F0302020204030204" pitchFamily="34" charset="0"/>
              </a:rPr>
              <a:t>laundering</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and</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countering</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terrorism</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financing</a:t>
            </a:r>
            <a:r>
              <a:rPr lang="nl-NL" dirty="0">
                <a:latin typeface="Calibri Light" panose="020F0302020204030204" pitchFamily="34" charset="0"/>
                <a:cs typeface="Calibri Light" panose="020F0302020204030204" pitchFamily="34" charset="0"/>
              </a:rPr>
              <a:t> are de-</a:t>
            </a:r>
            <a:r>
              <a:rPr lang="nl-NL" dirty="0" err="1">
                <a:latin typeface="Calibri Light" panose="020F0302020204030204" pitchFamily="34" charset="0"/>
                <a:cs typeface="Calibri Light" panose="020F0302020204030204" pitchFamily="34" charset="0"/>
              </a:rPr>
              <a:t>risking</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nonprofits</a:t>
            </a:r>
            <a:r>
              <a:rPr lang="nl-NL" dirty="0">
                <a:latin typeface="Calibri Light" panose="020F0302020204030204" pitchFamily="34" charset="0"/>
                <a:cs typeface="Calibri Light" panose="020F0302020204030204" pitchFamily="34" charset="0"/>
              </a:rPr>
              <a:t> </a:t>
            </a:r>
          </a:p>
          <a:p>
            <a:r>
              <a:rPr lang="nl-NL" dirty="0">
                <a:latin typeface="Calibri Light" panose="020F0302020204030204" pitchFamily="34" charset="0"/>
                <a:cs typeface="Calibri Light" panose="020F0302020204030204" pitchFamily="34" charset="0"/>
              </a:rPr>
              <a:t>The way </a:t>
            </a:r>
            <a:r>
              <a:rPr lang="nl-NL" dirty="0" err="1">
                <a:latin typeface="Calibri Light" panose="020F0302020204030204" pitchFamily="34" charset="0"/>
                <a:cs typeface="Calibri Light" panose="020F0302020204030204" pitchFamily="34" charset="0"/>
              </a:rPr>
              <a:t>Recommendation</a:t>
            </a:r>
            <a:r>
              <a:rPr lang="nl-NL" dirty="0">
                <a:latin typeface="Calibri Light" panose="020F0302020204030204" pitchFamily="34" charset="0"/>
                <a:cs typeface="Calibri Light" panose="020F0302020204030204" pitchFamily="34" charset="0"/>
              </a:rPr>
              <a:t> 8 has been </a:t>
            </a:r>
            <a:r>
              <a:rPr lang="nl-NL" dirty="0" err="1">
                <a:latin typeface="Calibri Light" panose="020F0302020204030204" pitchFamily="34" charset="0"/>
                <a:cs typeface="Calibri Light" panose="020F0302020204030204" pitchFamily="34" charset="0"/>
              </a:rPr>
              <a:t>interpreted</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and</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implemented</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by</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governments</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and</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banks</a:t>
            </a:r>
            <a:r>
              <a:rPr lang="nl-NL" dirty="0">
                <a:latin typeface="Calibri Light" panose="020F0302020204030204" pitchFamily="34" charset="0"/>
                <a:cs typeface="Calibri Light" panose="020F0302020204030204" pitchFamily="34" charset="0"/>
              </a:rPr>
              <a:t> important driver of </a:t>
            </a:r>
            <a:r>
              <a:rPr lang="nl-NL" dirty="0" err="1">
                <a:latin typeface="Calibri Light" panose="020F0302020204030204" pitchFamily="34" charset="0"/>
                <a:cs typeface="Calibri Light" panose="020F0302020204030204" pitchFamily="34" charset="0"/>
              </a:rPr>
              <a:t>the</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constraining</a:t>
            </a:r>
            <a:r>
              <a:rPr lang="nl-NL" dirty="0">
                <a:latin typeface="Calibri Light" panose="020F0302020204030204" pitchFamily="34" charset="0"/>
                <a:cs typeface="Calibri Light" panose="020F0302020204030204" pitchFamily="34" charset="0"/>
              </a:rPr>
              <a:t> of </a:t>
            </a:r>
            <a:r>
              <a:rPr lang="nl-NL" dirty="0" err="1">
                <a:latin typeface="Calibri Light" panose="020F0302020204030204" pitchFamily="34" charset="0"/>
                <a:cs typeface="Calibri Light" panose="020F0302020204030204" pitchFamily="34" charset="0"/>
              </a:rPr>
              <a:t>civic</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space</a:t>
            </a:r>
            <a:r>
              <a:rPr lang="nl-NL" dirty="0">
                <a:latin typeface="Calibri Light" panose="020F0302020204030204" pitchFamily="34" charset="0"/>
                <a:cs typeface="Calibri Light" panose="020F0302020204030204" pitchFamily="34" charset="0"/>
              </a:rPr>
              <a:t> </a:t>
            </a:r>
            <a:r>
              <a:rPr lang="nl-NL" dirty="0" err="1">
                <a:latin typeface="Calibri Light" panose="020F0302020204030204" pitchFamily="34" charset="0"/>
                <a:cs typeface="Calibri Light" panose="020F0302020204030204" pitchFamily="34" charset="0"/>
              </a:rPr>
              <a:t>and</a:t>
            </a:r>
            <a:r>
              <a:rPr lang="nl-NL" dirty="0">
                <a:latin typeface="Calibri Light" panose="020F0302020204030204" pitchFamily="34" charset="0"/>
                <a:cs typeface="Calibri Light" panose="020F0302020204030204" pitchFamily="34" charset="0"/>
              </a:rPr>
              <a:t> financial </a:t>
            </a:r>
            <a:r>
              <a:rPr lang="nl-NL" dirty="0" err="1">
                <a:latin typeface="Calibri Light" panose="020F0302020204030204" pitchFamily="34" charset="0"/>
                <a:cs typeface="Calibri Light" panose="020F0302020204030204" pitchFamily="34" charset="0"/>
              </a:rPr>
              <a:t>exclusion</a:t>
            </a:r>
            <a:endParaRPr lang="nl-NL"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543777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08213" y="1699023"/>
            <a:ext cx="6932544" cy="564615"/>
          </a:xfrm>
        </p:spPr>
        <p:txBody>
          <a:bodyPr>
            <a:normAutofit/>
          </a:bodyPr>
          <a:lstStyle/>
          <a:p>
            <a:r>
              <a:rPr lang="nl-NL" sz="3000" dirty="0"/>
              <a:t>NPO engagement </a:t>
            </a:r>
            <a:r>
              <a:rPr lang="nl-NL" sz="3000" dirty="0" err="1"/>
              <a:t>with</a:t>
            </a:r>
            <a:r>
              <a:rPr lang="nl-NL" sz="3000" dirty="0"/>
              <a:t> </a:t>
            </a:r>
            <a:r>
              <a:rPr lang="nl-NL" sz="3000" dirty="0" err="1"/>
              <a:t>the</a:t>
            </a:r>
            <a:r>
              <a:rPr lang="nl-NL" sz="3000" dirty="0"/>
              <a:t> FATF</a:t>
            </a:r>
          </a:p>
        </p:txBody>
      </p:sp>
      <p:sp>
        <p:nvSpPr>
          <p:cNvPr id="3" name="Ondertitel 2"/>
          <p:cNvSpPr>
            <a:spLocks noGrp="1"/>
          </p:cNvSpPr>
          <p:nvPr>
            <p:ph type="subTitle" idx="1"/>
          </p:nvPr>
        </p:nvSpPr>
        <p:spPr>
          <a:xfrm>
            <a:off x="1108213" y="2616476"/>
            <a:ext cx="6932544" cy="2842592"/>
          </a:xfrm>
        </p:spPr>
        <p:txBody>
          <a:bodyPr>
            <a:normAutofit fontScale="92500" lnSpcReduction="20000"/>
          </a:bodyPr>
          <a:lstStyle/>
          <a:p>
            <a:r>
              <a:rPr lang="nl-NL" sz="2400" dirty="0" err="1">
                <a:latin typeface="+mj-lt"/>
              </a:rPr>
              <a:t>Constructive</a:t>
            </a:r>
            <a:r>
              <a:rPr lang="nl-NL" sz="2400" dirty="0">
                <a:latin typeface="+mj-lt"/>
              </a:rPr>
              <a:t> </a:t>
            </a:r>
            <a:r>
              <a:rPr lang="nl-NL" sz="2400" dirty="0" err="1">
                <a:latin typeface="+mj-lt"/>
              </a:rPr>
              <a:t>and</a:t>
            </a:r>
            <a:r>
              <a:rPr lang="nl-NL" sz="2400" dirty="0">
                <a:latin typeface="+mj-lt"/>
              </a:rPr>
              <a:t> </a:t>
            </a:r>
            <a:r>
              <a:rPr lang="nl-NL" sz="2400" dirty="0" err="1">
                <a:latin typeface="+mj-lt"/>
              </a:rPr>
              <a:t>critical</a:t>
            </a:r>
            <a:r>
              <a:rPr lang="nl-NL" sz="2400" dirty="0">
                <a:latin typeface="+mj-lt"/>
              </a:rPr>
              <a:t> engagement </a:t>
            </a:r>
            <a:r>
              <a:rPr lang="nl-NL" sz="2400" dirty="0" err="1">
                <a:latin typeface="+mj-lt"/>
              </a:rPr>
              <a:t>since</a:t>
            </a:r>
            <a:r>
              <a:rPr lang="nl-NL" sz="2400" dirty="0">
                <a:latin typeface="+mj-lt"/>
              </a:rPr>
              <a:t> 2013</a:t>
            </a:r>
          </a:p>
          <a:p>
            <a:r>
              <a:rPr lang="nl-NL" sz="2400" dirty="0" err="1">
                <a:latin typeface="+mj-lt"/>
              </a:rPr>
              <a:t>Consultations</a:t>
            </a:r>
            <a:r>
              <a:rPr lang="nl-NL" sz="2400" dirty="0">
                <a:latin typeface="+mj-lt"/>
              </a:rPr>
              <a:t> </a:t>
            </a:r>
            <a:r>
              <a:rPr lang="nl-NL" sz="2400" dirty="0" err="1">
                <a:latin typeface="+mj-lt"/>
              </a:rPr>
              <a:t>with</a:t>
            </a:r>
            <a:r>
              <a:rPr lang="nl-NL" sz="2400" dirty="0">
                <a:latin typeface="+mj-lt"/>
              </a:rPr>
              <a:t> </a:t>
            </a:r>
            <a:r>
              <a:rPr lang="nl-NL" sz="2400" dirty="0" err="1">
                <a:latin typeface="+mj-lt"/>
              </a:rPr>
              <a:t>civil</a:t>
            </a:r>
            <a:r>
              <a:rPr lang="nl-NL" sz="2400" dirty="0">
                <a:latin typeface="+mj-lt"/>
              </a:rPr>
              <a:t> society in </a:t>
            </a:r>
            <a:r>
              <a:rPr lang="nl-NL" sz="2400" dirty="0" err="1">
                <a:latin typeface="+mj-lt"/>
              </a:rPr>
              <a:t>the</a:t>
            </a:r>
            <a:r>
              <a:rPr lang="nl-NL" sz="2400" dirty="0">
                <a:latin typeface="+mj-lt"/>
              </a:rPr>
              <a:t> </a:t>
            </a:r>
            <a:r>
              <a:rPr lang="nl-NL" sz="2400" dirty="0" err="1">
                <a:latin typeface="+mj-lt"/>
              </a:rPr>
              <a:t>process</a:t>
            </a:r>
            <a:r>
              <a:rPr lang="nl-NL" sz="2400" dirty="0">
                <a:latin typeface="+mj-lt"/>
              </a:rPr>
              <a:t> of </a:t>
            </a:r>
            <a:r>
              <a:rPr lang="nl-NL" sz="2400" dirty="0" err="1">
                <a:latin typeface="+mj-lt"/>
              </a:rPr>
              <a:t>revision</a:t>
            </a:r>
            <a:r>
              <a:rPr lang="nl-NL" sz="2400" dirty="0">
                <a:latin typeface="+mj-lt"/>
              </a:rPr>
              <a:t> of </a:t>
            </a:r>
            <a:r>
              <a:rPr lang="nl-NL" sz="2400" dirty="0" err="1">
                <a:latin typeface="+mj-lt"/>
              </a:rPr>
              <a:t>Recommendation</a:t>
            </a:r>
            <a:r>
              <a:rPr lang="nl-NL" sz="2400" dirty="0">
                <a:latin typeface="+mj-lt"/>
              </a:rPr>
              <a:t> 8 </a:t>
            </a:r>
            <a:r>
              <a:rPr lang="nl-NL" sz="2400" dirty="0" err="1">
                <a:latin typeface="+mj-lt"/>
              </a:rPr>
              <a:t>and</a:t>
            </a:r>
            <a:r>
              <a:rPr lang="nl-NL" sz="2400" dirty="0">
                <a:latin typeface="+mj-lt"/>
              </a:rPr>
              <a:t> on country </a:t>
            </a:r>
            <a:r>
              <a:rPr lang="nl-NL" sz="2400" dirty="0" err="1">
                <a:latin typeface="+mj-lt"/>
              </a:rPr>
              <a:t>evaluations</a:t>
            </a:r>
            <a:endParaRPr lang="nl-NL" sz="2400" dirty="0">
              <a:latin typeface="+mj-lt"/>
            </a:endParaRPr>
          </a:p>
          <a:p>
            <a:r>
              <a:rPr lang="nl-NL" sz="2400" dirty="0" err="1">
                <a:latin typeface="+mj-lt"/>
              </a:rPr>
              <a:t>Current</a:t>
            </a:r>
            <a:r>
              <a:rPr lang="nl-NL" sz="2400" dirty="0">
                <a:latin typeface="+mj-lt"/>
              </a:rPr>
              <a:t> </a:t>
            </a:r>
            <a:r>
              <a:rPr lang="nl-NL" sz="2400" dirty="0" err="1">
                <a:latin typeface="+mj-lt"/>
              </a:rPr>
              <a:t>challenge</a:t>
            </a:r>
            <a:r>
              <a:rPr lang="nl-NL" sz="2400" dirty="0">
                <a:latin typeface="+mj-lt"/>
              </a:rPr>
              <a:t> - </a:t>
            </a:r>
            <a:r>
              <a:rPr lang="nl-NL" sz="2400" dirty="0" err="1">
                <a:latin typeface="+mj-lt"/>
              </a:rPr>
              <a:t>civil</a:t>
            </a:r>
            <a:r>
              <a:rPr lang="nl-NL" sz="2400" dirty="0">
                <a:latin typeface="+mj-lt"/>
              </a:rPr>
              <a:t> society </a:t>
            </a:r>
            <a:r>
              <a:rPr lang="nl-NL" sz="2400" dirty="0" err="1">
                <a:latin typeface="+mj-lt"/>
              </a:rPr>
              <a:t>to</a:t>
            </a:r>
            <a:r>
              <a:rPr lang="nl-NL" sz="2400" dirty="0">
                <a:latin typeface="+mj-lt"/>
              </a:rPr>
              <a:t> have a permanent </a:t>
            </a:r>
            <a:r>
              <a:rPr lang="nl-NL" sz="2400" dirty="0" err="1">
                <a:latin typeface="+mj-lt"/>
              </a:rPr>
              <a:t>representation</a:t>
            </a:r>
            <a:r>
              <a:rPr lang="nl-NL" sz="2400" dirty="0">
                <a:latin typeface="+mj-lt"/>
              </a:rPr>
              <a:t> at </a:t>
            </a:r>
            <a:r>
              <a:rPr lang="nl-NL" sz="2400" dirty="0" err="1">
                <a:latin typeface="+mj-lt"/>
              </a:rPr>
              <a:t>the</a:t>
            </a:r>
            <a:r>
              <a:rPr lang="nl-NL" sz="2400" dirty="0">
                <a:latin typeface="+mj-lt"/>
              </a:rPr>
              <a:t> FATF Private </a:t>
            </a:r>
            <a:r>
              <a:rPr lang="nl-NL" sz="2400" dirty="0" err="1">
                <a:latin typeface="+mj-lt"/>
              </a:rPr>
              <a:t>Consultative</a:t>
            </a:r>
            <a:r>
              <a:rPr lang="nl-NL" sz="2400" dirty="0">
                <a:latin typeface="+mj-lt"/>
              </a:rPr>
              <a:t> Group meetings </a:t>
            </a:r>
          </a:p>
          <a:p>
            <a:r>
              <a:rPr lang="nl-NL" sz="2400" dirty="0" err="1">
                <a:latin typeface="+mj-lt"/>
              </a:rPr>
              <a:t>Regional</a:t>
            </a:r>
            <a:r>
              <a:rPr lang="nl-NL" sz="2400" dirty="0">
                <a:latin typeface="+mj-lt"/>
              </a:rPr>
              <a:t> FATF </a:t>
            </a:r>
            <a:r>
              <a:rPr lang="nl-NL" sz="2400" dirty="0" err="1">
                <a:latin typeface="+mj-lt"/>
              </a:rPr>
              <a:t>bodies</a:t>
            </a:r>
            <a:r>
              <a:rPr lang="nl-NL" sz="2400" dirty="0">
                <a:latin typeface="+mj-lt"/>
              </a:rPr>
              <a:t> </a:t>
            </a:r>
            <a:r>
              <a:rPr lang="nl-NL" sz="2400" dirty="0" err="1">
                <a:latin typeface="+mj-lt"/>
              </a:rPr>
              <a:t>seek</a:t>
            </a:r>
            <a:r>
              <a:rPr lang="nl-NL" sz="2400" dirty="0">
                <a:latin typeface="+mj-lt"/>
              </a:rPr>
              <a:t> engagement </a:t>
            </a:r>
            <a:r>
              <a:rPr lang="nl-NL" sz="2400" dirty="0" err="1">
                <a:latin typeface="+mj-lt"/>
              </a:rPr>
              <a:t>with</a:t>
            </a:r>
            <a:r>
              <a:rPr lang="nl-NL" sz="2400" dirty="0">
                <a:latin typeface="+mj-lt"/>
              </a:rPr>
              <a:t> </a:t>
            </a:r>
            <a:r>
              <a:rPr lang="nl-NL" sz="2400" dirty="0" err="1">
                <a:latin typeface="+mj-lt"/>
              </a:rPr>
              <a:t>nonprofits</a:t>
            </a:r>
            <a:r>
              <a:rPr lang="nl-NL" sz="2400" dirty="0">
                <a:latin typeface="+mj-lt"/>
              </a:rPr>
              <a:t> Opportunity </a:t>
            </a:r>
            <a:r>
              <a:rPr lang="nl-NL" sz="2400" dirty="0" err="1">
                <a:latin typeface="+mj-lt"/>
              </a:rPr>
              <a:t>to</a:t>
            </a:r>
            <a:r>
              <a:rPr lang="nl-NL" sz="2400" dirty="0">
                <a:latin typeface="+mj-lt"/>
              </a:rPr>
              <a:t> </a:t>
            </a:r>
            <a:r>
              <a:rPr lang="nl-NL" sz="2400" dirty="0" err="1">
                <a:latin typeface="+mj-lt"/>
              </a:rPr>
              <a:t>strengthen</a:t>
            </a:r>
            <a:r>
              <a:rPr lang="nl-NL" sz="2400" dirty="0">
                <a:latin typeface="+mj-lt"/>
              </a:rPr>
              <a:t> engagement </a:t>
            </a:r>
            <a:r>
              <a:rPr lang="nl-NL" sz="2400" dirty="0" err="1">
                <a:latin typeface="+mj-lt"/>
              </a:rPr>
              <a:t>world-wide</a:t>
            </a:r>
            <a:r>
              <a:rPr lang="nl-NL" sz="2400" dirty="0">
                <a:latin typeface="+mj-lt"/>
              </a:rPr>
              <a:t> </a:t>
            </a:r>
            <a:r>
              <a:rPr lang="nl-NL" sz="2400" dirty="0" err="1">
                <a:latin typeface="+mj-lt"/>
              </a:rPr>
              <a:t>and</a:t>
            </a:r>
            <a:r>
              <a:rPr lang="nl-NL" sz="2400" dirty="0">
                <a:latin typeface="+mj-lt"/>
              </a:rPr>
              <a:t> </a:t>
            </a:r>
            <a:r>
              <a:rPr lang="nl-NL" sz="2400" dirty="0" err="1">
                <a:latin typeface="+mj-lt"/>
              </a:rPr>
              <a:t>potential</a:t>
            </a:r>
            <a:r>
              <a:rPr lang="nl-NL" sz="2400" dirty="0">
                <a:latin typeface="+mj-lt"/>
              </a:rPr>
              <a:t> driver </a:t>
            </a:r>
            <a:r>
              <a:rPr lang="nl-NL" sz="2400" dirty="0" err="1">
                <a:latin typeface="+mj-lt"/>
              </a:rPr>
              <a:t>for</a:t>
            </a:r>
            <a:r>
              <a:rPr lang="nl-NL" sz="2400" dirty="0">
                <a:latin typeface="+mj-lt"/>
              </a:rPr>
              <a:t> </a:t>
            </a:r>
            <a:r>
              <a:rPr lang="nl-NL" sz="2400" dirty="0" err="1">
                <a:latin typeface="+mj-lt"/>
              </a:rPr>
              <a:t>further</a:t>
            </a:r>
            <a:r>
              <a:rPr lang="nl-NL" sz="2400" dirty="0">
                <a:latin typeface="+mj-lt"/>
              </a:rPr>
              <a:t> </a:t>
            </a:r>
            <a:r>
              <a:rPr lang="nl-NL" sz="2400" dirty="0" err="1">
                <a:latin typeface="+mj-lt"/>
              </a:rPr>
              <a:t>reclaiming</a:t>
            </a:r>
            <a:r>
              <a:rPr lang="nl-NL" sz="2400" dirty="0">
                <a:latin typeface="+mj-lt"/>
              </a:rPr>
              <a:t> </a:t>
            </a:r>
            <a:r>
              <a:rPr lang="nl-NL" sz="2400" dirty="0" err="1">
                <a:latin typeface="+mj-lt"/>
              </a:rPr>
              <a:t>civic</a:t>
            </a:r>
            <a:r>
              <a:rPr lang="nl-NL" sz="2400" dirty="0">
                <a:latin typeface="+mj-lt"/>
              </a:rPr>
              <a:t> </a:t>
            </a:r>
            <a:r>
              <a:rPr lang="nl-NL" sz="2400" dirty="0" err="1">
                <a:latin typeface="+mj-lt"/>
              </a:rPr>
              <a:t>space</a:t>
            </a:r>
            <a:r>
              <a:rPr lang="nl-NL" sz="2400" dirty="0">
                <a:latin typeface="+mj-lt"/>
              </a:rPr>
              <a:t>  </a:t>
            </a:r>
          </a:p>
          <a:p>
            <a:endParaRPr lang="nl-NL" sz="2400" dirty="0">
              <a:latin typeface="+mj-lt"/>
            </a:endParaRPr>
          </a:p>
          <a:p>
            <a:endParaRPr lang="nl-NL" sz="2400" dirty="0">
              <a:latin typeface="+mj-lt"/>
            </a:endParaRPr>
          </a:p>
          <a:p>
            <a:endParaRPr lang="nl-NL" sz="2400" dirty="0">
              <a:latin typeface="+mj-lt"/>
            </a:endParaRPr>
          </a:p>
        </p:txBody>
      </p:sp>
    </p:spTree>
    <p:extLst>
      <p:ext uri="{BB962C8B-B14F-4D97-AF65-F5344CB8AC3E}">
        <p14:creationId xmlns:p14="http://schemas.microsoft.com/office/powerpoint/2010/main" val="1114577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1763" y="1905000"/>
            <a:ext cx="6965437" cy="4351338"/>
          </a:xfrm>
          <a:prstGeom prst="rect">
            <a:avLst/>
          </a:prstGeom>
        </p:spPr>
      </p:pic>
      <p:sp>
        <p:nvSpPr>
          <p:cNvPr id="3" name="Rectangle 2"/>
          <p:cNvSpPr/>
          <p:nvPr/>
        </p:nvSpPr>
        <p:spPr>
          <a:xfrm>
            <a:off x="0" y="381000"/>
            <a:ext cx="9144000" cy="1384995"/>
          </a:xfrm>
          <a:prstGeom prst="rect">
            <a:avLst/>
          </a:prstGeom>
        </p:spPr>
        <p:txBody>
          <a:bodyPr wrap="square">
            <a:spAutoFit/>
          </a:bodyPr>
          <a:lstStyle/>
          <a:p>
            <a:pPr algn="ctr"/>
            <a:r>
              <a:rPr lang="nl-NL" sz="3200" dirty="0">
                <a:effectLst>
                  <a:outerShdw blurRad="38100" dist="38100" dir="2700000" algn="tl">
                    <a:srgbClr val="000000">
                      <a:alpha val="43137"/>
                    </a:srgbClr>
                  </a:outerShdw>
                </a:effectLst>
              </a:rPr>
              <a:t>Global NPO Coalition </a:t>
            </a:r>
            <a:r>
              <a:rPr lang="nl-NL" sz="3200" dirty="0" smtClean="0">
                <a:effectLst>
                  <a:outerShdw blurRad="38100" dist="38100" dir="2700000" algn="tl">
                    <a:srgbClr val="000000">
                      <a:alpha val="43137"/>
                    </a:srgbClr>
                  </a:outerShdw>
                </a:effectLst>
              </a:rPr>
              <a:t>on FATF</a:t>
            </a:r>
          </a:p>
          <a:p>
            <a:pPr algn="ctr"/>
            <a:endParaRPr lang="nl-NL" sz="3200" dirty="0" smtClean="0">
              <a:effectLst>
                <a:outerShdw blurRad="38100" dist="38100" dir="2700000" algn="tl">
                  <a:srgbClr val="000000">
                    <a:alpha val="43137"/>
                  </a:srgbClr>
                </a:outerShdw>
              </a:effectLst>
            </a:endParaRPr>
          </a:p>
          <a:p>
            <a:pPr algn="ctr"/>
            <a:r>
              <a:rPr lang="nl-NL" sz="2000" dirty="0" smtClean="0">
                <a:effectLst>
                  <a:outerShdw blurRad="38100" dist="38100" dir="2700000" algn="tl">
                    <a:srgbClr val="000000">
                      <a:alpha val="43137"/>
                    </a:srgbClr>
                  </a:outerShdw>
                </a:effectLst>
              </a:rPr>
              <a:t>Lara Kalwinski, Council on Foundations</a:t>
            </a:r>
            <a:endParaRPr lang="en-US" sz="2000" dirty="0"/>
          </a:p>
        </p:txBody>
      </p:sp>
      <p:sp>
        <p:nvSpPr>
          <p:cNvPr id="5" name="Slide Number Placeholder 4"/>
          <p:cNvSpPr>
            <a:spLocks noGrp="1"/>
          </p:cNvSpPr>
          <p:nvPr>
            <p:ph type="sldNum" sz="quarter" idx="12"/>
          </p:nvPr>
        </p:nvSpPr>
        <p:spPr/>
        <p:txBody>
          <a:bodyPr/>
          <a:lstStyle/>
          <a:p>
            <a:fld id="{506CD783-4055-4724-A0CD-D09FF5C221B0}" type="slidenum">
              <a:rPr lang="en-US" smtClean="0"/>
              <a:t>8</a:t>
            </a:fld>
            <a:endParaRPr lang="en-US"/>
          </a:p>
        </p:txBody>
      </p:sp>
    </p:spTree>
    <p:extLst>
      <p:ext uri="{BB962C8B-B14F-4D97-AF65-F5344CB8AC3E}">
        <p14:creationId xmlns:p14="http://schemas.microsoft.com/office/powerpoint/2010/main" val="525368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
            <a:ext cx="9144000" cy="5128617"/>
          </a:xfrm>
        </p:spPr>
        <p:txBody>
          <a:bodyPr>
            <a:normAutofit fontScale="90000"/>
          </a:bodyPr>
          <a:lstStyle/>
          <a:p>
            <a:pPr marL="457200" lvl="0" indent="-457200" algn="l">
              <a:buFont typeface="Arial" panose="020B0604020202020204" pitchFamily="34" charset="0"/>
              <a:buChar char="•"/>
            </a:pPr>
            <a:r>
              <a:rPr lang="en-GB" sz="2800" b="1" dirty="0" smtClean="0">
                <a:solidFill>
                  <a:srgbClr val="0070C0"/>
                </a:solidFill>
              </a:rPr>
              <a:t>	</a:t>
            </a:r>
            <a:br>
              <a:rPr lang="en-GB" sz="2800" b="1" dirty="0" smtClean="0">
                <a:solidFill>
                  <a:srgbClr val="0070C0"/>
                </a:solidFill>
              </a:rPr>
            </a:br>
            <a:r>
              <a:rPr lang="en-GB" sz="2800" b="1" dirty="0" smtClean="0">
                <a:solidFill>
                  <a:srgbClr val="0070C0"/>
                </a:solidFill>
              </a:rPr>
              <a:t/>
            </a:r>
            <a:br>
              <a:rPr lang="en-GB" sz="2800" b="1" dirty="0" smtClean="0">
                <a:solidFill>
                  <a:srgbClr val="0070C0"/>
                </a:solidFill>
              </a:rPr>
            </a:br>
            <a:r>
              <a:rPr lang="en-GB" sz="2800" b="1" dirty="0">
                <a:solidFill>
                  <a:srgbClr val="0070C0"/>
                </a:solidFill>
              </a:rPr>
              <a:t/>
            </a:r>
            <a:br>
              <a:rPr lang="en-GB" sz="2800" b="1" dirty="0">
                <a:solidFill>
                  <a:srgbClr val="0070C0"/>
                </a:solidFill>
              </a:rPr>
            </a:br>
            <a:r>
              <a:rPr lang="en-GB" sz="2800" b="1" dirty="0" smtClean="0">
                <a:solidFill>
                  <a:srgbClr val="0070C0"/>
                </a:solidFill>
              </a:rPr>
              <a:t/>
            </a:r>
            <a:br>
              <a:rPr lang="en-GB" sz="2800" b="1" dirty="0" smtClean="0">
                <a:solidFill>
                  <a:srgbClr val="0070C0"/>
                </a:solidFill>
              </a:rPr>
            </a:br>
            <a:r>
              <a:rPr lang="en-GB" sz="2800" b="1" dirty="0" smtClean="0">
                <a:solidFill>
                  <a:srgbClr val="0070C0"/>
                </a:solidFill>
              </a:rPr>
              <a:t>	</a:t>
            </a:r>
            <a:r>
              <a:rPr lang="en-GB" sz="3600" b="1" dirty="0" smtClean="0">
                <a:solidFill>
                  <a:srgbClr val="0070C0"/>
                </a:solidFill>
              </a:rPr>
              <a:t>Rationale for change of R8 according to FATF : </a:t>
            </a:r>
            <a:br>
              <a:rPr lang="en-GB" sz="3600" b="1" dirty="0" smtClean="0">
                <a:solidFill>
                  <a:srgbClr val="0070C0"/>
                </a:solidFill>
              </a:rPr>
            </a:br>
            <a:r>
              <a:rPr lang="en-GB" sz="2800" b="1" dirty="0" smtClean="0">
                <a:solidFill>
                  <a:srgbClr val="0070C0"/>
                </a:solidFill>
              </a:rPr>
              <a:t/>
            </a:r>
            <a:br>
              <a:rPr lang="en-GB" sz="2800" b="1" dirty="0" smtClean="0">
                <a:solidFill>
                  <a:srgbClr val="0070C0"/>
                </a:solidFill>
              </a:rPr>
            </a:br>
            <a:r>
              <a:rPr lang="en-GB" sz="2800" b="1" dirty="0" smtClean="0">
                <a:solidFill>
                  <a:srgbClr val="0070C0"/>
                </a:solidFill>
              </a:rPr>
              <a:t>	1. </a:t>
            </a:r>
            <a:r>
              <a:rPr lang="en-GB" sz="2800" b="1" dirty="0" smtClean="0"/>
              <a:t>NPO sector and the threat environment has changed</a:t>
            </a:r>
            <a:br>
              <a:rPr lang="en-GB" sz="2800" b="1" dirty="0" smtClean="0"/>
            </a:br>
            <a:r>
              <a:rPr lang="en-GB" sz="2800" b="1" dirty="0" smtClean="0">
                <a:solidFill>
                  <a:srgbClr val="0070C0"/>
                </a:solidFill>
              </a:rPr>
              <a:t>	2. </a:t>
            </a:r>
            <a:r>
              <a:rPr lang="en-GB" sz="2800" b="1" dirty="0" smtClean="0"/>
              <a:t>Reflected in two FATF papers: </a:t>
            </a:r>
            <a:br>
              <a:rPr lang="en-GB" sz="2800" b="1" dirty="0" smtClean="0"/>
            </a:br>
            <a:r>
              <a:rPr lang="en-GB" sz="2800" b="1" dirty="0">
                <a:solidFill>
                  <a:srgbClr val="0070C0"/>
                </a:solidFill>
              </a:rPr>
              <a:t>	</a:t>
            </a:r>
            <a:r>
              <a:rPr lang="en-GB" sz="2800" b="1" dirty="0" smtClean="0">
                <a:solidFill>
                  <a:srgbClr val="0070C0"/>
                </a:solidFill>
              </a:rPr>
              <a:t>	</a:t>
            </a:r>
            <a:r>
              <a:rPr lang="en-GB" sz="2800" b="1" dirty="0" smtClean="0"/>
              <a:t>2014 Typologies report and </a:t>
            </a:r>
            <a:br>
              <a:rPr lang="en-GB" sz="2800" b="1" dirty="0" smtClean="0"/>
            </a:br>
            <a:r>
              <a:rPr lang="en-GB" sz="2800" b="1" dirty="0" smtClean="0"/>
              <a:t>		2015 revised Best Practice paper (RBA)</a:t>
            </a:r>
            <a:r>
              <a:rPr lang="en-GB" sz="2800" b="1" dirty="0" smtClean="0">
                <a:solidFill>
                  <a:srgbClr val="00B0F0"/>
                </a:solidFill>
              </a:rPr>
              <a:t/>
            </a:r>
            <a:br>
              <a:rPr lang="en-GB" sz="2800" b="1" dirty="0" smtClean="0">
                <a:solidFill>
                  <a:srgbClr val="00B0F0"/>
                </a:solidFill>
              </a:rPr>
            </a:br>
            <a:r>
              <a:rPr lang="en-GB" sz="2800" b="1" dirty="0" smtClean="0"/>
              <a:t>	</a:t>
            </a:r>
            <a:r>
              <a:rPr lang="en-GB" sz="2800" b="1" dirty="0" smtClean="0">
                <a:solidFill>
                  <a:srgbClr val="0070C0"/>
                </a:solidFill>
              </a:rPr>
              <a:t>3. </a:t>
            </a:r>
            <a:r>
              <a:rPr lang="en-GB" sz="2800" b="1" dirty="0" smtClean="0"/>
              <a:t>Revised standard aims to ensure that:</a:t>
            </a:r>
            <a:br>
              <a:rPr lang="en-GB" sz="2800" b="1" dirty="0" smtClean="0"/>
            </a:br>
            <a:r>
              <a:rPr lang="en-GB" sz="2800" b="1" dirty="0"/>
              <a:t>	</a:t>
            </a:r>
            <a:r>
              <a:rPr lang="en-GB" sz="2800" b="1" dirty="0" smtClean="0"/>
              <a:t>Implementation of R8 in line with </a:t>
            </a:r>
            <a:r>
              <a:rPr lang="en-GB" sz="2800" b="1" dirty="0" smtClean="0">
                <a:solidFill>
                  <a:srgbClr val="0070C0"/>
                </a:solidFill>
              </a:rPr>
              <a:t>risk-based approach </a:t>
            </a:r>
            <a:r>
              <a:rPr lang="en-GB" sz="2800" b="1" dirty="0" smtClean="0"/>
              <a:t>and 	</a:t>
            </a:r>
            <a:r>
              <a:rPr lang="en-GB" sz="2800" b="1" dirty="0" smtClean="0">
                <a:solidFill>
                  <a:srgbClr val="0070C0"/>
                </a:solidFill>
              </a:rPr>
              <a:t>does not disrupt or discourage legitimate NPO activity </a:t>
            </a:r>
            <a:r>
              <a:rPr lang="en-GB" sz="2800" b="1" dirty="0" smtClean="0"/>
              <a:t/>
            </a:r>
            <a:br>
              <a:rPr lang="en-GB" sz="2800" b="1" dirty="0" smtClean="0"/>
            </a:br>
            <a:r>
              <a:rPr lang="en-GB" sz="2800" b="1" dirty="0" smtClean="0">
                <a:solidFill>
                  <a:srgbClr val="0070C0"/>
                </a:solidFill>
              </a:rPr>
              <a:t/>
            </a:r>
            <a:br>
              <a:rPr lang="en-GB" sz="2800" b="1" dirty="0" smtClean="0">
                <a:solidFill>
                  <a:srgbClr val="0070C0"/>
                </a:solidFill>
              </a:rPr>
            </a:br>
            <a:r>
              <a:rPr lang="en-GB" sz="2400" i="1" dirty="0" smtClean="0"/>
              <a:t/>
            </a:r>
            <a:br>
              <a:rPr lang="en-GB" sz="2400" i="1" dirty="0" smtClean="0"/>
            </a:br>
            <a:endParaRPr lang="en-US" sz="2200" i="1" dirty="0">
              <a:solidFill>
                <a:srgbClr val="FF0000"/>
              </a:solidFill>
            </a:endParaRPr>
          </a:p>
        </p:txBody>
      </p:sp>
    </p:spTree>
    <p:extLst>
      <p:ext uri="{BB962C8B-B14F-4D97-AF65-F5344CB8AC3E}">
        <p14:creationId xmlns:p14="http://schemas.microsoft.com/office/powerpoint/2010/main" val="270618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1846</Words>
  <Application>Microsoft Office PowerPoint</Application>
  <PresentationFormat>On-screen Show (4:3)</PresentationFormat>
  <Paragraphs>238</Paragraphs>
  <Slides>43</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Calibri Light</vt:lpstr>
      <vt:lpstr>Latha</vt:lpstr>
      <vt:lpstr>Sylfaen</vt:lpstr>
      <vt:lpstr>Times New Roman</vt:lpstr>
      <vt:lpstr>Wingdings</vt:lpstr>
      <vt:lpstr>Office Theme</vt:lpstr>
      <vt:lpstr>The Global NPO Coalition on FATF The ABCs of FATF: What Nonprofits  Need to Know in 2017 and Beyond December 15, 2016  Speakers:  Kay Guinane, Charity &amp; Security Network Lia van Broekhoven, Human Security Collective Lara Kalwinski, Council on Foundations Haroun Atallah – Transparency International Ben Evans, Greenacre Group Vanja Skoric , European Center for Not-for-Profit Law Suzanne Keatinge, Dochas</vt:lpstr>
      <vt:lpstr>PowerPoint Presentation</vt:lpstr>
      <vt:lpstr>What is the FATF and Why is it important</vt:lpstr>
      <vt:lpstr>Who is the FATF</vt:lpstr>
      <vt:lpstr>What does the FATF do</vt:lpstr>
      <vt:lpstr>Why do civil society, nonprofits have to know about the FATF </vt:lpstr>
      <vt:lpstr>NPO engagement with the FATF</vt:lpstr>
      <vt:lpstr>PowerPoint Presentation</vt:lpstr>
      <vt:lpstr>      Rationale for change of R8 according to FATF :    1. NPO sector and the threat environment has changed  2. Reflected in two FATF papers:    2014 Typologies report and    2015 revised Best Practice paper (RBA)  3. Revised standard aims to ensure that:  Implementation of R8 in line with risk-based approach and  does not disrupt or discourage legitimate NPO activity    </vt:lpstr>
      <vt:lpstr> TAKE THE TIME TO READ:   New Recommendation 8 on NPOs  Countries should review the adequacy of laws and regulations that relate to  non-profit organisations which the country has identified as being  vulnerable to terrorist financing abuse. Countries should apply  focused and  proportionate measures, in line with the risk based  approach, to such non-profit organisations to protect them from  terrorist financing abuse,…   versus old Recommendation 8 on NPOs  Countries should review the adequacy of laws and regulations that relate to  entities  that can be abused for the financing of terrorism. Non-profit  organisations are particularly vulnerable, and countries should ensure that  they cannot be misused:…. </vt:lpstr>
      <vt:lpstr>      Removal of “particularly vulnerable”:    1. Previous language singled out the NPO sector to be  “particularly vulnerable”  2. led to overregulation and inappropriate restrictions on NPOs,  3. hampering their legitimate and essential work around the  world.      NPOs around the world have been stressing the need to stop  singling out the sector   </vt:lpstr>
      <vt:lpstr>    “Risk-based approach” – what does it mean?  1. Countries should identify which organisations fall  within the FATF definition of NPO, and   2. Identify which of those are vulnerable to terrorism  financing abuse (subset).   3. Countries should review adequacy of measures, laws and  regulations that relate to this subset   4. Measures must be focused and proportionate in line with  a risk-based approach   </vt:lpstr>
      <vt:lpstr>FATF R8</vt:lpstr>
      <vt:lpstr>STRUCTURE OF IN R 8</vt:lpstr>
      <vt:lpstr> A. INTRODUCTION </vt:lpstr>
      <vt:lpstr> B. OBJECTIVES AND GENERAL PRINCIPLES </vt:lpstr>
      <vt:lpstr> C. MEASURES </vt:lpstr>
      <vt:lpstr> D. RESOURCES FOR SUPERVISION, MONITORING AND  INVESTIGATION </vt:lpstr>
      <vt:lpstr>  AREAS WE SHOULD LOOK OUT FOR   </vt:lpstr>
      <vt:lpstr>National Risk Assessments and Risk Assessments for the NPO Sector </vt:lpstr>
      <vt:lpstr>Two things to look our for</vt:lpstr>
      <vt:lpstr>Their Significance</vt:lpstr>
      <vt:lpstr>Problems and Risks</vt:lpstr>
      <vt:lpstr>Opportunities: Risk based approach </vt:lpstr>
      <vt:lpstr>Case Study: Norway vs Ethiopia</vt:lpstr>
      <vt:lpstr>Case Study: Norway vs Ethiopia</vt:lpstr>
      <vt:lpstr>Case Study: Norway vs Ethiopia</vt:lpstr>
      <vt:lpstr>Opportunities: Consultation</vt:lpstr>
      <vt:lpstr>Actions</vt:lpstr>
      <vt:lpstr>Actions</vt:lpstr>
      <vt:lpstr>PowerPoint Presentation</vt:lpstr>
      <vt:lpstr>Risk</vt:lpstr>
      <vt:lpstr>Risk</vt:lpstr>
      <vt:lpstr>Effectiveness</vt:lpstr>
      <vt:lpstr>Effectiveness</vt:lpstr>
      <vt:lpstr>Effectiveness</vt:lpstr>
      <vt:lpstr>Outreach</vt:lpstr>
      <vt:lpstr>Outreach</vt:lpstr>
      <vt:lpstr>Entry points and recommendations </vt:lpstr>
      <vt:lpstr>Entry points and recommendations </vt:lpstr>
      <vt:lpstr>Entry points and recommendations </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Advisory Committee April 14, 2011</dc:title>
  <dc:creator>Kay Guinane</dc:creator>
  <cp:lastModifiedBy>Andrea Hall</cp:lastModifiedBy>
  <cp:revision>22</cp:revision>
  <dcterms:created xsi:type="dcterms:W3CDTF">2011-04-14T14:38:00Z</dcterms:created>
  <dcterms:modified xsi:type="dcterms:W3CDTF">2016-12-15T19:36:56Z</dcterms:modified>
</cp:coreProperties>
</file>